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notesSlides/notesSlide17.xml" ContentType="application/vnd.openxmlformats-officedocument.presentationml.notesSlide+xml"/>
  <Override PartName="/ppt/charts/chart6.xml" ContentType="application/vnd.openxmlformats-officedocument.drawingml.chart+xml"/>
  <Override PartName="/ppt/notesSlides/notesSlide18.xml" ContentType="application/vnd.openxmlformats-officedocument.presentationml.notesSlide+xml"/>
  <Override PartName="/ppt/charts/chart7.xml" ContentType="application/vnd.openxmlformats-officedocument.drawingml.chart+xml"/>
  <Override PartName="/ppt/notesSlides/notesSlide19.xml" ContentType="application/vnd.openxmlformats-officedocument.presentationml.notesSlide+xml"/>
  <Override PartName="/ppt/charts/chart8.xml" ContentType="application/vnd.openxmlformats-officedocument.drawingml.chart+xml"/>
  <Override PartName="/ppt/notesSlides/notesSlide20.xml" ContentType="application/vnd.openxmlformats-officedocument.presentationml.notesSlide+xml"/>
  <Override PartName="/ppt/charts/chart9.xml" ContentType="application/vnd.openxmlformats-officedocument.drawingml.chart+xml"/>
  <Override PartName="/ppt/notesSlides/notesSlide21.xml" ContentType="application/vnd.openxmlformats-officedocument.presentationml.notesSlide+xml"/>
  <Override PartName="/ppt/charts/chart10.xml" ContentType="application/vnd.openxmlformats-officedocument.drawingml.chart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heme/themeOverride1.xml" ContentType="application/vnd.openxmlformats-officedocument.themeOverr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notesSlides/notesSlide27.xml" ContentType="application/vnd.openxmlformats-officedocument.presentationml.notesSlide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ppt/charts/chart67.xml" ContentType="application/vnd.openxmlformats-officedocument.drawingml.chart+xml"/>
  <Override PartName="/ppt/charts/chart68.xml" ContentType="application/vnd.openxmlformats-officedocument.drawingml.chart+xml"/>
  <Override PartName="/ppt/charts/chart69.xml" ContentType="application/vnd.openxmlformats-officedocument.drawingml.chart+xml"/>
  <Override PartName="/ppt/charts/chart70.xml" ContentType="application/vnd.openxmlformats-officedocument.drawingml.chart+xml"/>
  <Override PartName="/ppt/charts/chart71.xml" ContentType="application/vnd.openxmlformats-officedocument.drawingml.chart+xml"/>
  <Override PartName="/ppt/charts/chart72.xml" ContentType="application/vnd.openxmlformats-officedocument.drawingml.chart+xml"/>
  <Override PartName="/ppt/charts/chart73.xml" ContentType="application/vnd.openxmlformats-officedocument.drawingml.chart+xml"/>
  <Override PartName="/ppt/charts/chart74.xml" ContentType="application/vnd.openxmlformats-officedocument.drawingml.chart+xml"/>
  <Override PartName="/ppt/charts/chart75.xml" ContentType="application/vnd.openxmlformats-officedocument.drawingml.chart+xml"/>
  <Override PartName="/ppt/charts/chart7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4241" r:id="rId1"/>
  </p:sldMasterIdLst>
  <p:notesMasterIdLst>
    <p:notesMasterId r:id="rId112"/>
  </p:notesMasterIdLst>
  <p:sldIdLst>
    <p:sldId id="375" r:id="rId2"/>
    <p:sldId id="263" r:id="rId3"/>
    <p:sldId id="444" r:id="rId4"/>
    <p:sldId id="418" r:id="rId5"/>
    <p:sldId id="399" r:id="rId6"/>
    <p:sldId id="416" r:id="rId7"/>
    <p:sldId id="417" r:id="rId8"/>
    <p:sldId id="335" r:id="rId9"/>
    <p:sldId id="400" r:id="rId10"/>
    <p:sldId id="336" r:id="rId11"/>
    <p:sldId id="337" r:id="rId12"/>
    <p:sldId id="341" r:id="rId13"/>
    <p:sldId id="347" r:id="rId14"/>
    <p:sldId id="510" r:id="rId15"/>
    <p:sldId id="405" r:id="rId16"/>
    <p:sldId id="514" r:id="rId17"/>
    <p:sldId id="406" r:id="rId18"/>
    <p:sldId id="511" r:id="rId19"/>
    <p:sldId id="512" r:id="rId20"/>
    <p:sldId id="407" r:id="rId21"/>
    <p:sldId id="513" r:id="rId22"/>
    <p:sldId id="409" r:id="rId23"/>
    <p:sldId id="410" r:id="rId24"/>
    <p:sldId id="344" r:id="rId25"/>
    <p:sldId id="343" r:id="rId26"/>
    <p:sldId id="346" r:id="rId27"/>
    <p:sldId id="445" r:id="rId28"/>
    <p:sldId id="515" r:id="rId29"/>
    <p:sldId id="424" r:id="rId30"/>
    <p:sldId id="520" r:id="rId31"/>
    <p:sldId id="517" r:id="rId32"/>
    <p:sldId id="518" r:id="rId33"/>
    <p:sldId id="519" r:id="rId34"/>
    <p:sldId id="305" r:id="rId35"/>
    <p:sldId id="516" r:id="rId36"/>
    <p:sldId id="327" r:id="rId37"/>
    <p:sldId id="422" r:id="rId38"/>
    <p:sldId id="446" r:id="rId39"/>
    <p:sldId id="447" r:id="rId40"/>
    <p:sldId id="423" r:id="rId41"/>
    <p:sldId id="448" r:id="rId42"/>
    <p:sldId id="464" r:id="rId43"/>
    <p:sldId id="421" r:id="rId44"/>
    <p:sldId id="449" r:id="rId45"/>
    <p:sldId id="465" r:id="rId46"/>
    <p:sldId id="430" r:id="rId47"/>
    <p:sldId id="450" r:id="rId48"/>
    <p:sldId id="466" r:id="rId49"/>
    <p:sldId id="431" r:id="rId50"/>
    <p:sldId id="451" r:id="rId51"/>
    <p:sldId id="467" r:id="rId52"/>
    <p:sldId id="432" r:id="rId53"/>
    <p:sldId id="452" r:id="rId54"/>
    <p:sldId id="468" r:id="rId55"/>
    <p:sldId id="433" r:id="rId56"/>
    <p:sldId id="453" r:id="rId57"/>
    <p:sldId id="469" r:id="rId58"/>
    <p:sldId id="521" r:id="rId59"/>
    <p:sldId id="454" r:id="rId60"/>
    <p:sldId id="470" r:id="rId61"/>
    <p:sldId id="435" r:id="rId62"/>
    <p:sldId id="455" r:id="rId63"/>
    <p:sldId id="471" r:id="rId64"/>
    <p:sldId id="436" r:id="rId65"/>
    <p:sldId id="456" r:id="rId66"/>
    <p:sldId id="472" r:id="rId67"/>
    <p:sldId id="439" r:id="rId68"/>
    <p:sldId id="459" r:id="rId69"/>
    <p:sldId id="475" r:id="rId70"/>
    <p:sldId id="440" r:id="rId71"/>
    <p:sldId id="460" r:id="rId72"/>
    <p:sldId id="476" r:id="rId73"/>
    <p:sldId id="441" r:id="rId74"/>
    <p:sldId id="461" r:id="rId75"/>
    <p:sldId id="477" r:id="rId76"/>
    <p:sldId id="442" r:id="rId77"/>
    <p:sldId id="462" r:id="rId78"/>
    <p:sldId id="478" r:id="rId79"/>
    <p:sldId id="463" r:id="rId80"/>
    <p:sldId id="261" r:id="rId81"/>
    <p:sldId id="479" r:id="rId82"/>
    <p:sldId id="480" r:id="rId83"/>
    <p:sldId id="481" r:id="rId84"/>
    <p:sldId id="482" r:id="rId85"/>
    <p:sldId id="483" r:id="rId86"/>
    <p:sldId id="484" r:id="rId87"/>
    <p:sldId id="485" r:id="rId88"/>
    <p:sldId id="486" r:id="rId89"/>
    <p:sldId id="487" r:id="rId90"/>
    <p:sldId id="488" r:id="rId91"/>
    <p:sldId id="489" r:id="rId92"/>
    <p:sldId id="490" r:id="rId93"/>
    <p:sldId id="492" r:id="rId94"/>
    <p:sldId id="495" r:id="rId95"/>
    <p:sldId id="493" r:id="rId96"/>
    <p:sldId id="496" r:id="rId97"/>
    <p:sldId id="494" r:id="rId98"/>
    <p:sldId id="497" r:id="rId99"/>
    <p:sldId id="491" r:id="rId100"/>
    <p:sldId id="499" r:id="rId101"/>
    <p:sldId id="501" r:id="rId102"/>
    <p:sldId id="507" r:id="rId103"/>
    <p:sldId id="502" r:id="rId104"/>
    <p:sldId id="503" r:id="rId105"/>
    <p:sldId id="506" r:id="rId106"/>
    <p:sldId id="504" r:id="rId107"/>
    <p:sldId id="522" r:id="rId108"/>
    <p:sldId id="505" r:id="rId109"/>
    <p:sldId id="508" r:id="rId110"/>
    <p:sldId id="509" r:id="rId111"/>
  </p:sldIdLst>
  <p:sldSz cx="9144000" cy="6858000" type="screen4x3"/>
  <p:notesSz cx="9144000" cy="68580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8000"/>
    <a:srgbClr val="66FFFF"/>
    <a:srgbClr val="FF0066"/>
    <a:srgbClr val="FF5050"/>
    <a:srgbClr val="00CC99"/>
    <a:srgbClr val="D60093"/>
    <a:srgbClr val="6600FF"/>
    <a:srgbClr val="336699"/>
    <a:srgbClr val="3366FF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Світлий стиль 2 –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59" autoAdjust="0"/>
    <p:restoredTop sz="94669" autoAdjust="0"/>
  </p:normalViewPr>
  <p:slideViewPr>
    <p:cSldViewPr>
      <p:cViewPr varScale="1">
        <p:scale>
          <a:sx n="83" d="100"/>
          <a:sy n="83" d="100"/>
        </p:scale>
        <p:origin x="-90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Relationship Id="rId1" Type="http://schemas.openxmlformats.org/officeDocument/2006/relationships/themeOverride" Target="../theme/themeOverride1.xm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4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1-11%20&#1047;&#1074;&#1110;&#1090;%20&#1082;&#1083;&#1072;&#1089;&#1085;&#1086;&#1075;&#1086;%20&#1082;&#1077;&#1088;&#1110;&#1074;&#1085;&#1080;&#1082;&#1072;%20&#1079;&#1072;%202025_2026%20&#1085;.&#1088;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4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7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8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69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70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7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7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7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7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7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_rels/chart7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!!!%20&#1044;&#1086;&#1082;&#1091;&#1084;&#1077;&#1085;&#1090;&#1080;%20&#1083;&#1110;&#1094;&#1077;&#1102;\!!!&#1040;&#1085;&#1072;&#1083;&#1110;&#1079;%20%20&#1089;&#1077;&#1084;&#1077;&#1089;&#1090;&#1088;&#1091;,%20&#1088;&#1086;&#1082;&#1091;\2026%20&#1088;&#1110;&#1082;\&#1047;&#1074;&#1110;&#1090;%20&#1091;&#1089;&#1087;&#1110;&#1096;&#1085;&#1086;&#1089;&#1090;&#1110;%20&#1079;&#1072;%202025_2026%20&#1085;.&#1088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Ліцею'!$AN$18:$AN$21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Мають середній рівень</c:v>
                </c:pt>
                <c:pt idx="3">
                  <c:v>Мають 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Ліцею'!$AO$18:$AO$21</c:f>
              <c:numCache>
                <c:formatCode>General</c:formatCode>
                <c:ptCount val="4"/>
                <c:pt idx="0">
                  <c:v>116</c:v>
                </c:pt>
                <c:pt idx="1">
                  <c:v>366</c:v>
                </c:pt>
                <c:pt idx="2">
                  <c:v>219</c:v>
                </c:pt>
                <c:pt idx="3">
                  <c:v>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  <c:txPr>
        <a:bodyPr/>
        <a:lstStyle/>
        <a:p>
          <a:pPr>
            <a:defRPr sz="16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0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4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'[1-11 Звіт класного керівника за 2025_2026 н.р.xlsx]Звіт по Ліцею'!$AI$36:$AI$40</c:f>
              <c:strCache>
                <c:ptCount val="5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2024/2025</c:v>
                </c:pt>
                <c:pt idx="4">
                  <c:v>2025/2026</c:v>
                </c:pt>
              </c:strCache>
            </c:strRef>
          </c:cat>
          <c:val>
            <c:numRef>
              <c:f>'[1-11 Звіт класного керівника за 2025_2026 н.р.xlsx]Звіт по Ліцею'!$AJ$36:$AJ$40</c:f>
              <c:numCache>
                <c:formatCode>0%</c:formatCode>
                <c:ptCount val="5"/>
                <c:pt idx="0">
                  <c:v>0.66</c:v>
                </c:pt>
                <c:pt idx="1">
                  <c:v>0.64</c:v>
                </c:pt>
                <c:pt idx="2">
                  <c:v>0.53</c:v>
                </c:pt>
                <c:pt idx="3">
                  <c:v>0.68</c:v>
                </c:pt>
                <c:pt idx="4">
                  <c:v>0.67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3833600"/>
        <c:axId val="179323456"/>
      </c:barChart>
      <c:catAx>
        <c:axId val="1838336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79323456"/>
        <c:crosses val="autoZero"/>
        <c:auto val="1"/>
        <c:lblAlgn val="ctr"/>
        <c:lblOffset val="100"/>
        <c:noMultiLvlLbl val="0"/>
      </c:catAx>
      <c:valAx>
        <c:axId val="17932345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83833600"/>
        <c:crosses val="autoZero"/>
        <c:crossBetween val="between"/>
      </c:valAx>
    </c:plotArea>
    <c:plotVisOnly val="1"/>
    <c:dispBlanksAs val="gap"/>
    <c:showDLblsOverMax val="0"/>
  </c:chart>
  <c:spPr>
    <a:gradFill flip="none" rotWithShape="1">
      <a:gsLst>
        <a:gs pos="0">
          <a:schemeClr val="lt1">
            <a:shade val="30000"/>
            <a:satMod val="115000"/>
          </a:schemeClr>
        </a:gs>
        <a:gs pos="50000">
          <a:schemeClr val="lt1">
            <a:shade val="67500"/>
            <a:satMod val="115000"/>
          </a:schemeClr>
        </a:gs>
        <a:gs pos="100000">
          <a:schemeClr val="lt1">
            <a:shade val="100000"/>
            <a:satMod val="115000"/>
          </a:schemeClr>
        </a:gs>
      </a:gsLst>
      <a:lin ang="2700000" scaled="1"/>
      <a:tileRect/>
    </a:gradFill>
    <a:ln w="38100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>
          <a:solidFill>
            <a:schemeClr val="dk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Ліцею'!$AN$18:$AN$21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Мають середній рівень</c:v>
                </c:pt>
                <c:pt idx="3">
                  <c:v>Мають 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Ліцею'!$AP$18:$AP$21</c:f>
              <c:numCache>
                <c:formatCode>General</c:formatCode>
                <c:ptCount val="4"/>
                <c:pt idx="0">
                  <c:v>30</c:v>
                </c:pt>
                <c:pt idx="1">
                  <c:v>108</c:v>
                </c:pt>
                <c:pt idx="2">
                  <c:v>42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Вис.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smtClean="0"/>
                      <a:t>20</a:t>
                    </a:r>
                    <a:r>
                      <a:rPr lang="uk-UA" b="1" smtClean="0"/>
                      <a:t>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smtClean="0"/>
                      <a:t>10</a:t>
                    </a:r>
                    <a:r>
                      <a:rPr lang="uk-UA" b="1" smtClean="0"/>
                      <a:t>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smtClean="0"/>
                      <a:t>15</a:t>
                    </a:r>
                    <a:r>
                      <a:rPr lang="uk-UA" b="1" smtClean="0"/>
                      <a:t>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2023-2024</c:v>
                </c:pt>
                <c:pt idx="1">
                  <c:v>2024-2025</c:v>
                </c:pt>
                <c:pt idx="2">
                  <c:v>2025-2026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20</c:v>
                </c:pt>
                <c:pt idx="1">
                  <c:v>10</c:v>
                </c:pt>
                <c:pt idx="2">
                  <c:v>15.4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50-A74D-BF12-114C2CBE580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Вис. + Дост.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smtClean="0"/>
                      <a:t>34</a:t>
                    </a:r>
                    <a:r>
                      <a:rPr lang="uk-UA" b="1" smtClean="0"/>
                      <a:t>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pPr>
                      <a:defRPr b="1"/>
                    </a:pPr>
                    <a:r>
                      <a:rPr lang="en-US" b="1"/>
                      <a:t>49%</a:t>
                    </a:r>
                    <a:endParaRPr lang="en-US"/>
                  </a:p>
                </c:rich>
              </c:tx>
              <c:numFmt formatCode="0%" sourceLinked="0"/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uk-UA" b="1" smtClean="0"/>
                      <a:t>51%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2023-2024</c:v>
                </c:pt>
                <c:pt idx="1">
                  <c:v>2024-2025</c:v>
                </c:pt>
                <c:pt idx="2">
                  <c:v>2025-2026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34</c:v>
                </c:pt>
                <c:pt idx="1">
                  <c:v>49</c:v>
                </c:pt>
                <c:pt idx="2">
                  <c:v>50.76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50-A74D-BF12-114C2CBE580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Середн.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b="1" smtClean="0"/>
                      <a:t>33</a:t>
                    </a:r>
                    <a:r>
                      <a:rPr lang="uk-UA" b="1" smtClean="0"/>
                      <a:t>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smtClean="0"/>
                      <a:t>3</a:t>
                    </a:r>
                    <a:r>
                      <a:rPr lang="uk-UA" b="1" smtClean="0"/>
                      <a:t>4%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smtClean="0"/>
                      <a:t>22</a:t>
                    </a:r>
                    <a:r>
                      <a:rPr lang="uk-UA" b="1" smtClean="0"/>
                      <a:t>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2023-2024</c:v>
                </c:pt>
                <c:pt idx="1">
                  <c:v>2024-2025</c:v>
                </c:pt>
                <c:pt idx="2">
                  <c:v>2025-2026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33</c:v>
                </c:pt>
                <c:pt idx="1">
                  <c:v>33.5</c:v>
                </c:pt>
                <c:pt idx="2">
                  <c:v>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50-A74D-BF12-114C2CBE5800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Поч.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uk-UA" b="1" smtClean="0"/>
                      <a:t>11%</a:t>
                    </a:r>
                    <a:endParaRPr lang="en-US" dirty="0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b="1" smtClean="0"/>
                      <a:t>7</a:t>
                    </a:r>
                    <a:r>
                      <a:rPr lang="uk-UA" b="1" smtClean="0"/>
                      <a:t>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 b="1" smtClean="0"/>
                      <a:t>5</a:t>
                    </a:r>
                    <a:r>
                      <a:rPr lang="uk-UA" b="1" smtClean="0"/>
                      <a:t>%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2023-2024</c:v>
                </c:pt>
                <c:pt idx="1">
                  <c:v>2024-2025</c:v>
                </c:pt>
                <c:pt idx="2">
                  <c:v>2025-2026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11</c:v>
                </c:pt>
                <c:pt idx="1">
                  <c:v>7</c:v>
                </c:pt>
                <c:pt idx="2">
                  <c:v>5.0999999999999996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C50-A74D-BF12-114C2CBE580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5304704"/>
        <c:axId val="193947904"/>
      </c:barChart>
      <c:catAx>
        <c:axId val="135304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93947904"/>
        <c:crosses val="autoZero"/>
        <c:auto val="1"/>
        <c:lblAlgn val="ctr"/>
        <c:lblOffset val="100"/>
        <c:noMultiLvlLbl val="0"/>
      </c:catAx>
      <c:valAx>
        <c:axId val="19394790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ru-RU"/>
          </a:p>
        </c:txPr>
        <c:crossAx val="135304704"/>
        <c:crosses val="autoZero"/>
        <c:crossBetween val="between"/>
      </c:valAx>
      <c:spPr>
        <a:solidFill>
          <a:schemeClr val="lt1"/>
        </a:solidFill>
        <a:ln w="38100" cap="rnd" cmpd="sng" algn="ctr">
          <a:solidFill>
            <a:schemeClr val="accent1"/>
          </a:solidFill>
          <a:prstDash val="solid"/>
        </a:ln>
        <a:effectLst/>
      </c:spPr>
    </c:plotArea>
    <c:legend>
      <c:legendPos val="b"/>
      <c:overlay val="0"/>
      <c:txPr>
        <a:bodyPr rot="0" vert="horz"/>
        <a:lstStyle/>
        <a:p>
          <a:pPr>
            <a:defRPr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Ліцею'!$AN$18:$AN$21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Мають середній рівень</c:v>
                </c:pt>
                <c:pt idx="3">
                  <c:v>Мають 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Ліцею'!$AQ$18:$AQ$21</c:f>
              <c:numCache>
                <c:formatCode>General</c:formatCode>
                <c:ptCount val="4"/>
                <c:pt idx="0">
                  <c:v>62</c:v>
                </c:pt>
                <c:pt idx="1">
                  <c:v>211</c:v>
                </c:pt>
                <c:pt idx="2">
                  <c:v>138</c:v>
                </c:pt>
                <c:pt idx="3">
                  <c:v>22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ysClr val="windowText" lastClr="000000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solidFill>
                  <a:sysClr val="windowText" lastClr="000000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>
                    <a:latin typeface="+mn-lt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'[1-11 Звіт класного керівника за 2025_2026 н.р.xlsx]Звіт по Ліцею'!$AD$37:$AD$41</c:f>
              <c:strCache>
                <c:ptCount val="5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2024/2025</c:v>
                </c:pt>
                <c:pt idx="4">
                  <c:v>2025/2026</c:v>
                </c:pt>
              </c:strCache>
            </c:strRef>
          </c:cat>
          <c:val>
            <c:numRef>
              <c:f>'[1-11 Звіт класного керівника за 2025_2026 н.р.xlsx]Звіт по Ліцею'!$AE$37:$AE$41</c:f>
              <c:numCache>
                <c:formatCode>0%</c:formatCode>
                <c:ptCount val="5"/>
                <c:pt idx="0">
                  <c:v>0.64</c:v>
                </c:pt>
                <c:pt idx="1">
                  <c:v>0.63</c:v>
                </c:pt>
                <c:pt idx="2">
                  <c:v>0.56000000000000005</c:v>
                </c:pt>
                <c:pt idx="3">
                  <c:v>0.59</c:v>
                </c:pt>
                <c:pt idx="4">
                  <c:v>0.63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4638976"/>
        <c:axId val="179329216"/>
      </c:barChart>
      <c:catAx>
        <c:axId val="184638976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lt"/>
              </a:defRPr>
            </a:pPr>
            <a:endParaRPr lang="ru-RU"/>
          </a:p>
        </c:txPr>
        <c:crossAx val="179329216"/>
        <c:crosses val="autoZero"/>
        <c:auto val="1"/>
        <c:lblAlgn val="ctr"/>
        <c:lblOffset val="100"/>
        <c:noMultiLvlLbl val="0"/>
      </c:catAx>
      <c:valAx>
        <c:axId val="17932921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>
                <a:latin typeface="+mn-lt"/>
              </a:defRPr>
            </a:pPr>
            <a:endParaRPr lang="ru-RU"/>
          </a:p>
        </c:txPr>
        <c:crossAx val="184638976"/>
        <c:crosses val="autoZero"/>
        <c:crossBetween val="between"/>
      </c:valAx>
    </c:plotArea>
    <c:plotVisOnly val="1"/>
    <c:dispBlanksAs val="gap"/>
    <c:showDLblsOverMax val="0"/>
  </c:chart>
  <c:spPr>
    <a:gradFill flip="none" rotWithShape="1">
      <a:gsLst>
        <a:gs pos="0">
          <a:schemeClr val="lt1">
            <a:shade val="30000"/>
            <a:satMod val="115000"/>
          </a:schemeClr>
        </a:gs>
        <a:gs pos="50000">
          <a:schemeClr val="lt1">
            <a:shade val="67500"/>
            <a:satMod val="115000"/>
          </a:schemeClr>
        </a:gs>
        <a:gs pos="100000">
          <a:schemeClr val="lt1">
            <a:shade val="100000"/>
            <a:satMod val="115000"/>
          </a:schemeClr>
        </a:gs>
      </a:gsLst>
      <a:lin ang="2700000" scaled="1"/>
      <a:tileRect/>
    </a:gradFill>
    <a:ln w="38100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 sz="1600">
          <a:solidFill>
            <a:schemeClr val="dk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'[1-11 Звіт класного керівника за 2025_2026 н.р.xlsx]Звіт по Ліцею'!$A$31</c:f>
              <c:strCache>
                <c:ptCount val="1"/>
                <c:pt idx="0">
                  <c:v>% якості знань (2025/2026 н.р.)</c:v>
                </c:pt>
              </c:strCache>
            </c:strRef>
          </c:tx>
          <c:spPr>
            <a:ln>
              <a:solidFill>
                <a:sysClr val="windowText" lastClr="000000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'[1-11 Звіт класного керівника за 2025_2026 н.р.xlsx]Звіт по Ліцею'!$P$4:$AC$4</c:f>
              <c:strCache>
                <c:ptCount val="14"/>
                <c:pt idx="0">
                  <c:v>5а</c:v>
                </c:pt>
                <c:pt idx="1">
                  <c:v>5б</c:v>
                </c:pt>
                <c:pt idx="2">
                  <c:v>5в (д)</c:v>
                </c:pt>
                <c:pt idx="3">
                  <c:v>6а</c:v>
                </c:pt>
                <c:pt idx="4">
                  <c:v>6б</c:v>
                </c:pt>
                <c:pt idx="5">
                  <c:v>6в</c:v>
                </c:pt>
                <c:pt idx="6">
                  <c:v>7а</c:v>
                </c:pt>
                <c:pt idx="7">
                  <c:v>7б</c:v>
                </c:pt>
                <c:pt idx="8">
                  <c:v>7в</c:v>
                </c:pt>
                <c:pt idx="9">
                  <c:v>8а</c:v>
                </c:pt>
                <c:pt idx="10">
                  <c:v>8б</c:v>
                </c:pt>
                <c:pt idx="11">
                  <c:v>8в</c:v>
                </c:pt>
                <c:pt idx="12">
                  <c:v>9а</c:v>
                </c:pt>
                <c:pt idx="13">
                  <c:v>9б</c:v>
                </c:pt>
              </c:strCache>
            </c:strRef>
          </c:cat>
          <c:val>
            <c:numRef>
              <c:f>'[1-11 Звіт класного керівника за 2025_2026 н.р.xlsx]Звіт по Ліцею'!$P$31:$AC$31</c:f>
              <c:numCache>
                <c:formatCode>0%</c:formatCode>
                <c:ptCount val="14"/>
                <c:pt idx="0">
                  <c:v>0.62068965517241381</c:v>
                </c:pt>
                <c:pt idx="1">
                  <c:v>0.45161290322580644</c:v>
                </c:pt>
                <c:pt idx="2">
                  <c:v>0.95238095238095233</c:v>
                </c:pt>
                <c:pt idx="3">
                  <c:v>0.64864864864864868</c:v>
                </c:pt>
                <c:pt idx="4">
                  <c:v>0.6875</c:v>
                </c:pt>
                <c:pt idx="5">
                  <c:v>0.69696969696969702</c:v>
                </c:pt>
                <c:pt idx="6">
                  <c:v>0.58064516129032262</c:v>
                </c:pt>
                <c:pt idx="7">
                  <c:v>0.73333333333333328</c:v>
                </c:pt>
                <c:pt idx="8">
                  <c:v>0.72222222222222221</c:v>
                </c:pt>
                <c:pt idx="9">
                  <c:v>0.3235294117647059</c:v>
                </c:pt>
                <c:pt idx="10">
                  <c:v>0.93939393939393945</c:v>
                </c:pt>
                <c:pt idx="11">
                  <c:v>0.30555555555555558</c:v>
                </c:pt>
                <c:pt idx="12">
                  <c:v>0.51428571428571423</c:v>
                </c:pt>
                <c:pt idx="13">
                  <c:v>0.6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-25"/>
        <c:axId val="187981312"/>
        <c:axId val="183927360"/>
      </c:barChart>
      <c:catAx>
        <c:axId val="1879813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3927360"/>
        <c:crosses val="autoZero"/>
        <c:auto val="1"/>
        <c:lblAlgn val="ctr"/>
        <c:lblOffset val="100"/>
        <c:noMultiLvlLbl val="0"/>
      </c:catAx>
      <c:valAx>
        <c:axId val="183927360"/>
        <c:scaling>
          <c:orientation val="minMax"/>
          <c:max val="1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6350">
            <a:noFill/>
          </a:ln>
        </c:spPr>
        <c:crossAx val="187981312"/>
        <c:crosses val="autoZero"/>
        <c:crossBetween val="between"/>
      </c:valAx>
    </c:plotArea>
    <c:plotVisOnly val="1"/>
    <c:dispBlanksAs val="gap"/>
    <c:showDLblsOverMax val="0"/>
  </c:chart>
  <c:spPr>
    <a:gradFill flip="none" rotWithShape="1">
      <a:gsLst>
        <a:gs pos="0">
          <a:schemeClr val="lt1">
            <a:shade val="30000"/>
            <a:satMod val="115000"/>
          </a:schemeClr>
        </a:gs>
        <a:gs pos="50000">
          <a:schemeClr val="lt1">
            <a:shade val="67500"/>
            <a:satMod val="115000"/>
          </a:schemeClr>
        </a:gs>
        <a:gs pos="100000">
          <a:schemeClr val="lt1">
            <a:shade val="100000"/>
            <a:satMod val="115000"/>
          </a:schemeClr>
        </a:gs>
      </a:gsLst>
      <a:lin ang="2700000" scaled="1"/>
      <a:tileRect/>
    </a:gradFill>
    <a:ln w="38100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 sz="1600">
          <a:solidFill>
            <a:schemeClr val="dk1"/>
          </a:solidFill>
          <a:latin typeface="+mn-lt"/>
          <a:ea typeface="+mn-ea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Ліцею'!$AN$18:$AN$21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Мають середній рівень</c:v>
                </c:pt>
                <c:pt idx="3">
                  <c:v>Мають 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Ліцею'!$AR$18:$AR$21</c:f>
              <c:numCache>
                <c:formatCode>General</c:formatCode>
                <c:ptCount val="4"/>
                <c:pt idx="0">
                  <c:v>34</c:v>
                </c:pt>
                <c:pt idx="1">
                  <c:v>47</c:v>
                </c:pt>
                <c:pt idx="2">
                  <c:v>30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ysClr val="windowText" lastClr="000000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4"/>
            <c:invertIfNegative val="0"/>
            <c:bubble3D val="0"/>
            <c:spPr>
              <a:solidFill>
                <a:schemeClr val="accent6"/>
              </a:solidFill>
              <a:ln>
                <a:solidFill>
                  <a:sysClr val="windowText" lastClr="000000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'[1-11 Звіт класного керівника за 2025_2026 н.р.xlsx]Звіт по Ліцею'!$AF$36:$AF$40</c:f>
              <c:strCache>
                <c:ptCount val="5"/>
                <c:pt idx="0">
                  <c:v>2021/2022</c:v>
                </c:pt>
                <c:pt idx="1">
                  <c:v>2022/2023</c:v>
                </c:pt>
                <c:pt idx="2">
                  <c:v>2023/2024</c:v>
                </c:pt>
                <c:pt idx="3">
                  <c:v>2024/2025</c:v>
                </c:pt>
                <c:pt idx="4">
                  <c:v>2025/2026</c:v>
                </c:pt>
              </c:strCache>
            </c:strRef>
          </c:cat>
          <c:val>
            <c:numRef>
              <c:f>'[1-11 Звіт класного керівника за 2025_2026 н.р.xlsx]Звіт по Ліцею'!$AG$36:$AG$40</c:f>
              <c:numCache>
                <c:formatCode>0%</c:formatCode>
                <c:ptCount val="5"/>
                <c:pt idx="0">
                  <c:v>0.88</c:v>
                </c:pt>
                <c:pt idx="1">
                  <c:v>0.81</c:v>
                </c:pt>
                <c:pt idx="2">
                  <c:v>0.43</c:v>
                </c:pt>
                <c:pt idx="3">
                  <c:v>0.77</c:v>
                </c:pt>
                <c:pt idx="4">
                  <c:v>0.71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153344"/>
        <c:axId val="183931392"/>
      </c:barChart>
      <c:catAx>
        <c:axId val="1881533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3931392"/>
        <c:crosses val="autoZero"/>
        <c:auto val="1"/>
        <c:lblAlgn val="ctr"/>
        <c:lblOffset val="100"/>
        <c:noMultiLvlLbl val="0"/>
      </c:catAx>
      <c:valAx>
        <c:axId val="18393139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crossAx val="188153344"/>
        <c:crosses val="autoZero"/>
        <c:crossBetween val="between"/>
      </c:valAx>
    </c:plotArea>
    <c:plotVisOnly val="1"/>
    <c:dispBlanksAs val="gap"/>
    <c:showDLblsOverMax val="0"/>
  </c:chart>
  <c:spPr>
    <a:gradFill flip="none" rotWithShape="1">
      <a:gsLst>
        <a:gs pos="0">
          <a:schemeClr val="lt1">
            <a:shade val="30000"/>
            <a:satMod val="115000"/>
          </a:schemeClr>
        </a:gs>
        <a:gs pos="50000">
          <a:schemeClr val="lt1">
            <a:shade val="67500"/>
            <a:satMod val="115000"/>
          </a:schemeClr>
        </a:gs>
        <a:gs pos="100000">
          <a:schemeClr val="lt1">
            <a:shade val="100000"/>
            <a:satMod val="115000"/>
          </a:schemeClr>
        </a:gs>
      </a:gsLst>
      <a:lin ang="2700000" scaled="1"/>
      <a:tileRect/>
    </a:gradFill>
    <a:ln w="38100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 sz="1600">
          <a:solidFill>
            <a:schemeClr val="dk1"/>
          </a:solidFill>
          <a:latin typeface="+mn-lt"/>
          <a:ea typeface="+mn-ea"/>
          <a:cs typeface="Times New Roman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'[1-11 Звіт класного керівника за 2025_2026 н.р.xlsx]Звіт по Ліцею'!$A$31</c:f>
              <c:strCache>
                <c:ptCount val="1"/>
                <c:pt idx="0">
                  <c:v>% якості знань (2025/2026 н.р.)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Lbls>
            <c:txPr>
              <a:bodyPr/>
              <a:lstStyle/>
              <a:p>
                <a:pPr>
                  <a:defRPr sz="2000" b="1"/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'[1-11 Звіт класного керівника за 2025_2026 н.р.xlsx]Звіт по Ліцею'!$AE$4:$AH$4</c:f>
              <c:strCache>
                <c:ptCount val="4"/>
                <c:pt idx="0">
                  <c:v>10а</c:v>
                </c:pt>
                <c:pt idx="1">
                  <c:v>10б</c:v>
                </c:pt>
                <c:pt idx="2">
                  <c:v>11а</c:v>
                </c:pt>
                <c:pt idx="3">
                  <c:v>11б</c:v>
                </c:pt>
              </c:strCache>
            </c:strRef>
          </c:cat>
          <c:val>
            <c:numRef>
              <c:f>'[1-11 Звіт класного керівника за 2025_2026 н.р.xlsx]Звіт по Ліцею'!$AE$31:$AH$31</c:f>
              <c:numCache>
                <c:formatCode>0%</c:formatCode>
                <c:ptCount val="4"/>
                <c:pt idx="0">
                  <c:v>0.51724137931034486</c:v>
                </c:pt>
                <c:pt idx="1">
                  <c:v>0.63636363636363635</c:v>
                </c:pt>
                <c:pt idx="2">
                  <c:v>0.77419354838709675</c:v>
                </c:pt>
                <c:pt idx="3">
                  <c:v>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87764736"/>
        <c:axId val="183933696"/>
      </c:barChart>
      <c:catAx>
        <c:axId val="187764736"/>
        <c:scaling>
          <c:orientation val="minMax"/>
        </c:scaling>
        <c:delete val="0"/>
        <c:axPos val="b"/>
        <c:majorTickMark val="none"/>
        <c:minorTickMark val="none"/>
        <c:tickLblPos val="nextTo"/>
        <c:crossAx val="183933696"/>
        <c:crosses val="autoZero"/>
        <c:auto val="1"/>
        <c:lblAlgn val="ctr"/>
        <c:lblOffset val="100"/>
        <c:noMultiLvlLbl val="0"/>
      </c:catAx>
      <c:valAx>
        <c:axId val="18393369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spPr>
          <a:ln w="6350">
            <a:noFill/>
          </a:ln>
        </c:spPr>
        <c:crossAx val="187764736"/>
        <c:crosses val="autoZero"/>
        <c:crossBetween val="between"/>
      </c:valAx>
    </c:plotArea>
    <c:plotVisOnly val="1"/>
    <c:dispBlanksAs val="gap"/>
    <c:showDLblsOverMax val="0"/>
  </c:chart>
  <c:spPr>
    <a:gradFill flip="none" rotWithShape="1">
      <a:gsLst>
        <a:gs pos="0">
          <a:schemeClr val="lt1">
            <a:shade val="30000"/>
            <a:satMod val="115000"/>
          </a:schemeClr>
        </a:gs>
        <a:gs pos="50000">
          <a:schemeClr val="lt1">
            <a:shade val="67500"/>
            <a:satMod val="115000"/>
          </a:schemeClr>
        </a:gs>
        <a:gs pos="100000">
          <a:schemeClr val="lt1">
            <a:shade val="100000"/>
            <a:satMod val="115000"/>
          </a:schemeClr>
        </a:gs>
      </a:gsLst>
      <a:lin ang="2700000" scaled="1"/>
      <a:tileRect/>
    </a:gradFill>
    <a:ln w="38100" cap="flat" cmpd="sng" algn="ctr">
      <a:solidFill>
        <a:schemeClr val="accent1"/>
      </a:solidFill>
      <a:prstDash val="solid"/>
      <a:miter lim="800000"/>
    </a:ln>
    <a:effectLst/>
  </c:spPr>
  <c:txPr>
    <a:bodyPr/>
    <a:lstStyle/>
    <a:p>
      <a:pPr>
        <a:defRPr sz="1600">
          <a:solidFill>
            <a:schemeClr val="dk1"/>
          </a:solidFill>
          <a:latin typeface="+mn-lt"/>
          <a:ea typeface="+mn-ea"/>
          <a:cs typeface="+mn-cs"/>
        </a:defRPr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5-А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19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н.р.xlsx]5-А'!$B$8:$B$27</c:f>
              <c:strCache>
                <c:ptCount val="20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ісп. мова</c:v>
                </c:pt>
                <c:pt idx="7">
                  <c:v>німец. мова</c:v>
                </c:pt>
                <c:pt idx="8">
                  <c:v>досліджуємо історію</c:v>
                </c:pt>
                <c:pt idx="9">
                  <c:v>математика</c:v>
                </c:pt>
                <c:pt idx="10">
                  <c:v>пізнаємо природу</c:v>
                </c:pt>
                <c:pt idx="11">
                  <c:v>здоров'я, безпека, добробут</c:v>
                </c:pt>
                <c:pt idx="12">
                  <c:v>муз. мист.</c:v>
                </c:pt>
                <c:pt idx="13">
                  <c:v>образ. мист.</c:v>
                </c:pt>
                <c:pt idx="14">
                  <c:v>інформатика (1 гр.)</c:v>
                </c:pt>
                <c:pt idx="15">
                  <c:v>інформатика (2 гр.)</c:v>
                </c:pt>
                <c:pt idx="16">
                  <c:v>технології (дівч.)</c:v>
                </c:pt>
                <c:pt idx="17">
                  <c:v>технології (хлоп.)</c:v>
                </c:pt>
                <c:pt idx="18">
                  <c:v>фіз. культ.</c:v>
                </c:pt>
                <c:pt idx="19">
                  <c:v>середній бал</c:v>
                </c:pt>
              </c:strCache>
            </c:strRef>
          </c:cat>
          <c:val>
            <c:numRef>
              <c:f>'[Звіт успішності за 2025_2026 н.р.xlsx]5-А'!$W$8:$W$27</c:f>
              <c:numCache>
                <c:formatCode>0.0</c:formatCode>
                <c:ptCount val="20"/>
                <c:pt idx="0">
                  <c:v>8.4</c:v>
                </c:pt>
                <c:pt idx="1">
                  <c:v>8.2142857142857135</c:v>
                </c:pt>
                <c:pt idx="2">
                  <c:v>9.5862068965517242</c:v>
                </c:pt>
                <c:pt idx="3">
                  <c:v>9.7586206896551726</c:v>
                </c:pt>
                <c:pt idx="4">
                  <c:v>8.6</c:v>
                </c:pt>
                <c:pt idx="5">
                  <c:v>9.2857142857142865</c:v>
                </c:pt>
                <c:pt idx="6">
                  <c:v>8.5333333333333332</c:v>
                </c:pt>
                <c:pt idx="7">
                  <c:v>8</c:v>
                </c:pt>
                <c:pt idx="8">
                  <c:v>8.8965517241379306</c:v>
                </c:pt>
                <c:pt idx="9">
                  <c:v>7.1034482758620694</c:v>
                </c:pt>
                <c:pt idx="10">
                  <c:v>8.931034482758621</c:v>
                </c:pt>
                <c:pt idx="11">
                  <c:v>9.6896551724137936</c:v>
                </c:pt>
                <c:pt idx="12">
                  <c:v>9.8275862068965516</c:v>
                </c:pt>
                <c:pt idx="13">
                  <c:v>9.931034482758621</c:v>
                </c:pt>
                <c:pt idx="14">
                  <c:v>10.071428571428571</c:v>
                </c:pt>
                <c:pt idx="15">
                  <c:v>10</c:v>
                </c:pt>
                <c:pt idx="16">
                  <c:v>9.9473684210526319</c:v>
                </c:pt>
                <c:pt idx="17">
                  <c:v>11.1</c:v>
                </c:pt>
                <c:pt idx="18">
                  <c:v>11.344827586206897</c:v>
                </c:pt>
                <c:pt idx="19">
                  <c:v>9.3274260970029417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8055552"/>
        <c:axId val="178971776"/>
      </c:barChart>
      <c:catAx>
        <c:axId val="1880555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78971776"/>
        <c:crosses val="autoZero"/>
        <c:auto val="1"/>
        <c:lblAlgn val="ctr"/>
        <c:lblOffset val="100"/>
        <c:noMultiLvlLbl val="0"/>
      </c:catAx>
      <c:valAx>
        <c:axId val="17897177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80555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5-А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Ліцею'!$A$17:$A$20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  <c:pt idx="3">
                  <c:v>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Ліцею'!$P$17:$P$20</c:f>
              <c:numCache>
                <c:formatCode>General</c:formatCode>
                <c:ptCount val="4"/>
                <c:pt idx="0">
                  <c:v>2</c:v>
                </c:pt>
                <c:pt idx="1">
                  <c:v>16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5-Б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9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н.р.xlsx]5-Б'!$B$8:$B$27</c:f>
              <c:strCache>
                <c:ptCount val="20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ісп. мова</c:v>
                </c:pt>
                <c:pt idx="7">
                  <c:v>німец. мова</c:v>
                </c:pt>
                <c:pt idx="8">
                  <c:v>досліджуємо історію</c:v>
                </c:pt>
                <c:pt idx="9">
                  <c:v>математика</c:v>
                </c:pt>
                <c:pt idx="10">
                  <c:v>пізнаємо природу</c:v>
                </c:pt>
                <c:pt idx="11">
                  <c:v>здоров'я, безпека, добробут</c:v>
                </c:pt>
                <c:pt idx="12">
                  <c:v>муз. мист.</c:v>
                </c:pt>
                <c:pt idx="13">
                  <c:v>образ. мист.</c:v>
                </c:pt>
                <c:pt idx="14">
                  <c:v>інформатика (1 гр.)</c:v>
                </c:pt>
                <c:pt idx="15">
                  <c:v>інформатика (2 гр.)</c:v>
                </c:pt>
                <c:pt idx="16">
                  <c:v>технології (дівч.)</c:v>
                </c:pt>
                <c:pt idx="17">
                  <c:v>технології (хлоп.)</c:v>
                </c:pt>
                <c:pt idx="18">
                  <c:v>фіз. культ.</c:v>
                </c:pt>
                <c:pt idx="19">
                  <c:v>середній бал</c:v>
                </c:pt>
              </c:strCache>
            </c:strRef>
          </c:cat>
          <c:val>
            <c:numRef>
              <c:f>'[Звіт успішності за 2025_2026 н.р.xlsx]5-Б'!$W$8:$W$27</c:f>
              <c:numCache>
                <c:formatCode>0.0</c:formatCode>
                <c:ptCount val="20"/>
                <c:pt idx="0">
                  <c:v>8.3333333333333339</c:v>
                </c:pt>
                <c:pt idx="1">
                  <c:v>7.9375</c:v>
                </c:pt>
                <c:pt idx="2">
                  <c:v>9.2903225806451619</c:v>
                </c:pt>
                <c:pt idx="3">
                  <c:v>10.03225806451613</c:v>
                </c:pt>
                <c:pt idx="4">
                  <c:v>9.0625</c:v>
                </c:pt>
                <c:pt idx="5">
                  <c:v>9.0666666666666664</c:v>
                </c:pt>
                <c:pt idx="6">
                  <c:v>8.4666666666666668</c:v>
                </c:pt>
                <c:pt idx="7">
                  <c:v>8</c:v>
                </c:pt>
                <c:pt idx="8">
                  <c:v>8.5483870967741939</c:v>
                </c:pt>
                <c:pt idx="9">
                  <c:v>6.870967741935484</c:v>
                </c:pt>
                <c:pt idx="10">
                  <c:v>8.935483870967742</c:v>
                </c:pt>
                <c:pt idx="11">
                  <c:v>10.64516129032258</c:v>
                </c:pt>
                <c:pt idx="12">
                  <c:v>9.8387096774193541</c:v>
                </c:pt>
                <c:pt idx="13">
                  <c:v>9.9032258064516121</c:v>
                </c:pt>
                <c:pt idx="14">
                  <c:v>9.9375</c:v>
                </c:pt>
                <c:pt idx="15">
                  <c:v>10.133333333333333</c:v>
                </c:pt>
                <c:pt idx="16">
                  <c:v>10</c:v>
                </c:pt>
                <c:pt idx="17">
                  <c:v>11.181818181818182</c:v>
                </c:pt>
                <c:pt idx="18">
                  <c:v>11.32258064516129</c:v>
                </c:pt>
                <c:pt idx="19">
                  <c:v>9.3424428924216691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8058624"/>
        <c:axId val="178975808"/>
      </c:barChart>
      <c:catAx>
        <c:axId val="1880586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78975808"/>
        <c:crosses val="autoZero"/>
        <c:auto val="1"/>
        <c:lblAlgn val="ctr"/>
        <c:lblOffset val="100"/>
        <c:noMultiLvlLbl val="0"/>
      </c:catAx>
      <c:valAx>
        <c:axId val="178975808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805862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6-А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5-Б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Ліцею'!$Q$17:$Q$19</c:f>
              <c:numCache>
                <c:formatCode>General</c:formatCode>
                <c:ptCount val="3"/>
                <c:pt idx="0">
                  <c:v>3</c:v>
                </c:pt>
                <c:pt idx="1">
                  <c:v>11</c:v>
                </c:pt>
                <c:pt idx="2">
                  <c:v>17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6-А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  <a:contourClr>
                <a:srgbClr val="000000"/>
              </a:contourClr>
            </a:sp3d>
          </c:spPr>
          <c:invertIfNegative val="0"/>
          <c:dPt>
            <c:idx val="20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  <a:contourClr>
                  <a:srgbClr val="000000"/>
                </a:contourClr>
              </a:sp3d>
            </c:spPr>
          </c:dPt>
          <c:dLbls>
            <c:dLbl>
              <c:idx val="20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н.р.xlsx]6-А'!$B$8:$B$28</c:f>
              <c:strCache>
                <c:ptCount val="21"/>
                <c:pt idx="0">
                  <c:v>укр. мова (1 гр.)     </c:v>
                </c:pt>
                <c:pt idx="1">
                  <c:v>укр. мова (2 гр.)    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(1 гр.)    </c:v>
                </c:pt>
                <c:pt idx="5">
                  <c:v>англ. мова (2 гр.)    </c:v>
                </c:pt>
                <c:pt idx="6">
                  <c:v>франц. мова</c:v>
                </c:pt>
                <c:pt idx="7">
                  <c:v>ісп. мова</c:v>
                </c:pt>
                <c:pt idx="8">
                  <c:v>досліджуємо історію</c:v>
                </c:pt>
                <c:pt idx="9">
                  <c:v>математика</c:v>
                </c:pt>
                <c:pt idx="10">
                  <c:v>географія</c:v>
                </c:pt>
                <c:pt idx="11">
                  <c:v>пізнаємо природу</c:v>
                </c:pt>
                <c:pt idx="12">
                  <c:v>здоров'я, безпека, добробут</c:v>
                </c:pt>
                <c:pt idx="13">
                  <c:v>муз. мист.</c:v>
                </c:pt>
                <c:pt idx="14">
                  <c:v>образ. мист.</c:v>
                </c:pt>
                <c:pt idx="15">
                  <c:v>інформатика (1 гр.)</c:v>
                </c:pt>
                <c:pt idx="16">
                  <c:v>інформатика (2 гр.)</c:v>
                </c:pt>
                <c:pt idx="17">
                  <c:v>технології (дівч.)</c:v>
                </c:pt>
                <c:pt idx="18">
                  <c:v>технології (хлоп.)</c:v>
                </c:pt>
                <c:pt idx="19">
                  <c:v>фіз. культ.</c:v>
                </c:pt>
                <c:pt idx="20">
                  <c:v>середній бал</c:v>
                </c:pt>
              </c:strCache>
            </c:strRef>
          </c:cat>
          <c:val>
            <c:numRef>
              <c:f>'[Звіт успішності за 2025_2026 н.р.xlsx]6-А'!$W$8:$W$28</c:f>
              <c:numCache>
                <c:formatCode>0.0</c:formatCode>
                <c:ptCount val="21"/>
                <c:pt idx="0">
                  <c:v>8.1666666666666661</c:v>
                </c:pt>
                <c:pt idx="1">
                  <c:v>7.4375</c:v>
                </c:pt>
                <c:pt idx="2">
                  <c:v>9.0714285714285712</c:v>
                </c:pt>
                <c:pt idx="3">
                  <c:v>8.8214285714285712</c:v>
                </c:pt>
                <c:pt idx="4">
                  <c:v>9.9285714285714288</c:v>
                </c:pt>
                <c:pt idx="5">
                  <c:v>9.5</c:v>
                </c:pt>
                <c:pt idx="6">
                  <c:v>8.1666666666666661</c:v>
                </c:pt>
                <c:pt idx="7">
                  <c:v>8.954545454545455</c:v>
                </c:pt>
                <c:pt idx="8">
                  <c:v>8.1071428571428577</c:v>
                </c:pt>
                <c:pt idx="9">
                  <c:v>7.2857142857142856</c:v>
                </c:pt>
                <c:pt idx="10">
                  <c:v>7.75</c:v>
                </c:pt>
                <c:pt idx="11">
                  <c:v>9.3571428571428577</c:v>
                </c:pt>
                <c:pt idx="12">
                  <c:v>11.107142857142858</c:v>
                </c:pt>
                <c:pt idx="13">
                  <c:v>9.3928571428571423</c:v>
                </c:pt>
                <c:pt idx="14">
                  <c:v>9.7142857142857135</c:v>
                </c:pt>
                <c:pt idx="15">
                  <c:v>9.9285714285714288</c:v>
                </c:pt>
                <c:pt idx="16">
                  <c:v>9.5</c:v>
                </c:pt>
                <c:pt idx="17">
                  <c:v>9.9285714285714288</c:v>
                </c:pt>
                <c:pt idx="18">
                  <c:v>9.6428571428571423</c:v>
                </c:pt>
                <c:pt idx="19">
                  <c:v>11.464285714285714</c:v>
                </c:pt>
                <c:pt idx="20">
                  <c:v>9.1612689393939384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axId val="188703744"/>
        <c:axId val="188918016"/>
      </c:barChart>
      <c:catAx>
        <c:axId val="1887037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918016"/>
        <c:crosses val="autoZero"/>
        <c:auto val="1"/>
        <c:lblAlgn val="ctr"/>
        <c:lblOffset val="100"/>
        <c:noMultiLvlLbl val="0"/>
      </c:catAx>
      <c:valAx>
        <c:axId val="18891801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spPr>
          <a:ln w="6350">
            <a:noFill/>
          </a:ln>
        </c:spPr>
        <c:crossAx val="188703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6-А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dLbl>
              <c:idx val="3"/>
              <c:delete val="1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Ліцею'!$A$17:$A$20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  <c:pt idx="3">
                  <c:v>Початковий рівень</c:v>
                </c:pt>
              </c:strCache>
            </c:strRef>
          </c:cat>
          <c:val>
            <c:numRef>
              <c:f>'Звіт по Ліцею'!$S$17:$S$20</c:f>
              <c:numCache>
                <c:formatCode>General</c:formatCode>
                <c:ptCount val="4"/>
                <c:pt idx="0">
                  <c:v>1</c:v>
                </c:pt>
                <c:pt idx="1">
                  <c:v>15</c:v>
                </c:pt>
                <c:pt idx="2">
                  <c:v>12</c:v>
                </c:pt>
                <c:pt idx="3">
                  <c:v>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6-Б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20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20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н.р.xlsx]6-Б'!$B$8:$B$28</c:f>
              <c:strCache>
                <c:ptCount val="21"/>
                <c:pt idx="0">
                  <c:v>укр. мова (1 гр.)     </c:v>
                </c:pt>
                <c:pt idx="1">
                  <c:v>укр. мова (2 гр.)    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(1 гр.)    </c:v>
                </c:pt>
                <c:pt idx="5">
                  <c:v>англ. мова (2 гр.)    </c:v>
                </c:pt>
                <c:pt idx="6">
                  <c:v>франц. мова</c:v>
                </c:pt>
                <c:pt idx="7">
                  <c:v>ісп. мова</c:v>
                </c:pt>
                <c:pt idx="8">
                  <c:v>досліджуємо історію</c:v>
                </c:pt>
                <c:pt idx="9">
                  <c:v>математика</c:v>
                </c:pt>
                <c:pt idx="10">
                  <c:v>географія</c:v>
                </c:pt>
                <c:pt idx="11">
                  <c:v>пізнаємо природу</c:v>
                </c:pt>
                <c:pt idx="12">
                  <c:v>здоров'я, безпека, добробут</c:v>
                </c:pt>
                <c:pt idx="13">
                  <c:v>муз. мист.</c:v>
                </c:pt>
                <c:pt idx="14">
                  <c:v>образ. мист.</c:v>
                </c:pt>
                <c:pt idx="15">
                  <c:v>інформатика (1 гр.)</c:v>
                </c:pt>
                <c:pt idx="16">
                  <c:v>інформатика (2 гр.)</c:v>
                </c:pt>
                <c:pt idx="17">
                  <c:v>технології (дівч.)</c:v>
                </c:pt>
                <c:pt idx="18">
                  <c:v>технології (хлоп.)</c:v>
                </c:pt>
                <c:pt idx="19">
                  <c:v>фіз. культ.</c:v>
                </c:pt>
                <c:pt idx="20">
                  <c:v>середній бал</c:v>
                </c:pt>
              </c:strCache>
            </c:strRef>
          </c:cat>
          <c:val>
            <c:numRef>
              <c:f>'[Звіт успішності за 2025_2026 н.р.xlsx]6-Б'!$W$8:$W$28</c:f>
              <c:numCache>
                <c:formatCode>0.0</c:formatCode>
                <c:ptCount val="21"/>
                <c:pt idx="0">
                  <c:v>8.6923076923076916</c:v>
                </c:pt>
                <c:pt idx="1">
                  <c:v>8.4285714285714288</c:v>
                </c:pt>
                <c:pt idx="2">
                  <c:v>9.9259259259259256</c:v>
                </c:pt>
                <c:pt idx="3">
                  <c:v>9.6666666666666661</c:v>
                </c:pt>
                <c:pt idx="4">
                  <c:v>8.6363636363636367</c:v>
                </c:pt>
                <c:pt idx="5">
                  <c:v>10.3125</c:v>
                </c:pt>
                <c:pt idx="6">
                  <c:v>9.3000000000000007</c:v>
                </c:pt>
                <c:pt idx="7">
                  <c:v>9.6470588235294112</c:v>
                </c:pt>
                <c:pt idx="8">
                  <c:v>9</c:v>
                </c:pt>
                <c:pt idx="9">
                  <c:v>7.666666666666667</c:v>
                </c:pt>
                <c:pt idx="10">
                  <c:v>8.8518518518518512</c:v>
                </c:pt>
                <c:pt idx="11">
                  <c:v>9.7407407407407405</c:v>
                </c:pt>
                <c:pt idx="12">
                  <c:v>11.185185185185185</c:v>
                </c:pt>
                <c:pt idx="13">
                  <c:v>10.888888888888889</c:v>
                </c:pt>
                <c:pt idx="14">
                  <c:v>10.777777777777779</c:v>
                </c:pt>
                <c:pt idx="15">
                  <c:v>10.5</c:v>
                </c:pt>
                <c:pt idx="16">
                  <c:v>10.076923076923077</c:v>
                </c:pt>
                <c:pt idx="17">
                  <c:v>10.846153846153847</c:v>
                </c:pt>
                <c:pt idx="18">
                  <c:v>10.714285714285714</c:v>
                </c:pt>
                <c:pt idx="19">
                  <c:v>11.851851851851851</c:v>
                </c:pt>
                <c:pt idx="20">
                  <c:v>9.8354859886845158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8705792"/>
        <c:axId val="188922048"/>
      </c:barChart>
      <c:catAx>
        <c:axId val="1887057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922048"/>
        <c:crosses val="autoZero"/>
        <c:auto val="1"/>
        <c:lblAlgn val="ctr"/>
        <c:lblOffset val="100"/>
        <c:noMultiLvlLbl val="0"/>
      </c:catAx>
      <c:valAx>
        <c:axId val="18892204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8705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6-Б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Ліцею'!$A$17:$A$20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  <c:pt idx="3">
                  <c:v>Початковий рівень</c:v>
                </c:pt>
              </c:strCache>
            </c:strRef>
          </c:cat>
          <c:val>
            <c:numRef>
              <c:f>'Звіт по Ліцею'!$T$17:$T$20</c:f>
              <c:numCache>
                <c:formatCode>General</c:formatCode>
                <c:ptCount val="4"/>
                <c:pt idx="0">
                  <c:v>7</c:v>
                </c:pt>
                <c:pt idx="1">
                  <c:v>11</c:v>
                </c:pt>
                <c:pt idx="2">
                  <c:v>8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6-В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7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7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7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н.р.xlsx]6-В'!$B$8;'[Звіт успішності за 2025_2026 н.р.xlsx]6-В'!$B$10:$B$11;'[Звіт успішності за 2025_2026 н.р.xlsx]6-В'!$B$13:$B$24;'[Звіт успішності за 2025_2026 н.р.xlsx]6-В'!$B$26:$B$28</c:f>
              <c:strCache>
                <c:ptCount val="18"/>
                <c:pt idx="0">
                  <c:v>укр. мова     </c:v>
                </c:pt>
                <c:pt idx="1">
                  <c:v>укр. літер.</c:v>
                </c:pt>
                <c:pt idx="2">
                  <c:v>заруб. літер.</c:v>
                </c:pt>
                <c:pt idx="3">
                  <c:v>англ. мова     </c:v>
                </c:pt>
                <c:pt idx="4">
                  <c:v>франц. мова</c:v>
                </c:pt>
                <c:pt idx="5">
                  <c:v>ісп. мова</c:v>
                </c:pt>
                <c:pt idx="6">
                  <c:v>досліджуємо історію</c:v>
                </c:pt>
                <c:pt idx="7">
                  <c:v>математика</c:v>
                </c:pt>
                <c:pt idx="8">
                  <c:v>географія</c:v>
                </c:pt>
                <c:pt idx="9">
                  <c:v>пізнаємо природу</c:v>
                </c:pt>
                <c:pt idx="10">
                  <c:v>здоров'я, безпека, добробут</c:v>
                </c:pt>
                <c:pt idx="11">
                  <c:v>муз. мист.</c:v>
                </c:pt>
                <c:pt idx="12">
                  <c:v>образ. мист.</c:v>
                </c:pt>
                <c:pt idx="13">
                  <c:v>інформатика (1 гр.)</c:v>
                </c:pt>
                <c:pt idx="14">
                  <c:v>інформатика (2 гр.)</c:v>
                </c:pt>
                <c:pt idx="15">
                  <c:v>технології (хлоп.)</c:v>
                </c:pt>
                <c:pt idx="16">
                  <c:v>фіз. культ.</c:v>
                </c:pt>
                <c:pt idx="17">
                  <c:v>середній бал</c:v>
                </c:pt>
              </c:strCache>
            </c:strRef>
          </c:cat>
          <c:val>
            <c:numRef>
              <c:f>'[Звіт успішності за 2025_2026 н.р.xlsx]6-В'!$W$8;'[Звіт успішності за 2025_2026 н.р.xlsx]6-В'!$W$10:$W$11;'[Звіт успішності за 2025_2026 н.р.xlsx]6-В'!$W$13:$W$24;'[Звіт успішності за 2025_2026 н.р.xlsx]6-В'!$W$26:$W$28</c:f>
              <c:numCache>
                <c:formatCode>0.0</c:formatCode>
                <c:ptCount val="18"/>
                <c:pt idx="0">
                  <c:v>7.7826086956521738</c:v>
                </c:pt>
                <c:pt idx="1">
                  <c:v>9.0869565217391308</c:v>
                </c:pt>
                <c:pt idx="2">
                  <c:v>8.9565217391304355</c:v>
                </c:pt>
                <c:pt idx="3">
                  <c:v>9.3478260869565215</c:v>
                </c:pt>
                <c:pt idx="4">
                  <c:v>8.125</c:v>
                </c:pt>
                <c:pt idx="5">
                  <c:v>8</c:v>
                </c:pt>
                <c:pt idx="6">
                  <c:v>8.8260869565217384</c:v>
                </c:pt>
                <c:pt idx="7">
                  <c:v>6.6521739130434785</c:v>
                </c:pt>
                <c:pt idx="8">
                  <c:v>7.7391304347826084</c:v>
                </c:pt>
                <c:pt idx="9">
                  <c:v>9.3478260869565215</c:v>
                </c:pt>
                <c:pt idx="10">
                  <c:v>11.608695652173912</c:v>
                </c:pt>
                <c:pt idx="11">
                  <c:v>9.7391304347826093</c:v>
                </c:pt>
                <c:pt idx="12">
                  <c:v>9.9565217391304355</c:v>
                </c:pt>
                <c:pt idx="13">
                  <c:v>10.454545454545455</c:v>
                </c:pt>
                <c:pt idx="14">
                  <c:v>9.4166666666666661</c:v>
                </c:pt>
                <c:pt idx="15">
                  <c:v>10.913043478260869</c:v>
                </c:pt>
                <c:pt idx="16">
                  <c:v>11.695652173913043</c:v>
                </c:pt>
                <c:pt idx="17">
                  <c:v>9.2734344726032703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89402112"/>
        <c:axId val="188762368"/>
      </c:barChart>
      <c:catAx>
        <c:axId val="189402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762368"/>
        <c:crosses val="autoZero"/>
        <c:auto val="1"/>
        <c:lblAlgn val="ctr"/>
        <c:lblOffset val="100"/>
        <c:noMultiLvlLbl val="0"/>
      </c:catAx>
      <c:valAx>
        <c:axId val="18876236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9402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6-В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Ліцею'!$A$18:$A$19</c:f>
              <c:strCache>
                <c:ptCount val="2"/>
                <c:pt idx="0">
                  <c:v>Високий і достатній (без високого рівня)</c:v>
                </c:pt>
                <c:pt idx="1">
                  <c:v>Середній рівень</c:v>
                </c:pt>
              </c:strCache>
            </c:strRef>
          </c:cat>
          <c:val>
            <c:numRef>
              <c:f>'Звіт по Ліцею'!$T$18:$T$19</c:f>
              <c:numCache>
                <c:formatCode>General</c:formatCode>
                <c:ptCount val="2"/>
                <c:pt idx="0">
                  <c:v>11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7-А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19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н.р.xlsx]7-А'!$B$8;'[Звіт успішності за 2025_2026 н.р.xlsx]7-А'!$B$10:$B$12;'[Звіт успішності за 2025_2026 н.р.xlsx]7-А'!$B$14:$B$26;'[Звіт успішності за 2025_2026 н.р.xlsx]7-А'!$B$28:$B$30</c:f>
              <c:strCache>
                <c:ptCount val="20"/>
                <c:pt idx="0">
                  <c:v>укр. мова     </c:v>
                </c:pt>
                <c:pt idx="1">
                  <c:v>укр. літер.</c:v>
                </c:pt>
                <c:pt idx="2">
                  <c:v>заруб. літер.</c:v>
                </c:pt>
                <c:pt idx="3">
                  <c:v>англ. мова  </c:v>
                </c:pt>
                <c:pt idx="4">
                  <c:v>франц. мова</c:v>
                </c:pt>
                <c:pt idx="5">
                  <c:v>німец. мова</c:v>
                </c:pt>
                <c:pt idx="6">
                  <c:v>історія і гром.освіта</c:v>
                </c:pt>
                <c:pt idx="7">
                  <c:v>алгебра</c:v>
                </c:pt>
                <c:pt idx="8">
                  <c:v>геометрія</c:v>
                </c:pt>
                <c:pt idx="9">
                  <c:v>біологія</c:v>
                </c:pt>
                <c:pt idx="10">
                  <c:v>географія</c:v>
                </c:pt>
                <c:pt idx="11">
                  <c:v>фізика</c:v>
                </c:pt>
                <c:pt idx="12">
                  <c:v>хімія</c:v>
                </c:pt>
                <c:pt idx="13">
                  <c:v>здоров'я, безпека, добробут</c:v>
                </c:pt>
                <c:pt idx="14">
                  <c:v>мистецтво</c:v>
                </c:pt>
                <c:pt idx="15">
                  <c:v>інформатика (1 гр.)</c:v>
                </c:pt>
                <c:pt idx="16">
                  <c:v>інформатика (2 гр.)</c:v>
                </c:pt>
                <c:pt idx="17">
                  <c:v>технології </c:v>
                </c:pt>
                <c:pt idx="18">
                  <c:v>фіз. культ.</c:v>
                </c:pt>
                <c:pt idx="19">
                  <c:v>середній бал</c:v>
                </c:pt>
              </c:strCache>
            </c:strRef>
          </c:cat>
          <c:val>
            <c:numRef>
              <c:f>'[Звіт успішності за 2025_2026 н.р.xlsx]7-А'!$W$8;'[Звіт успішності за 2025_2026 н.р.xlsx]7-А'!$W$10:$W$12;'[Звіт успішності за 2025_2026 н.р.xlsx]7-А'!$W$14:$W$26;'[Звіт успішності за 2025_2026 н.р.xlsx]7-А'!$W$28:$W$30</c:f>
              <c:numCache>
                <c:formatCode>0.0</c:formatCode>
                <c:ptCount val="20"/>
                <c:pt idx="0">
                  <c:v>8.0909090909090917</c:v>
                </c:pt>
                <c:pt idx="1">
                  <c:v>8.454545454545455</c:v>
                </c:pt>
                <c:pt idx="2">
                  <c:v>9.4090909090909083</c:v>
                </c:pt>
                <c:pt idx="3">
                  <c:v>8.7727272727272734</c:v>
                </c:pt>
                <c:pt idx="4">
                  <c:v>8.2222222222222214</c:v>
                </c:pt>
                <c:pt idx="5">
                  <c:v>8.4615384615384617</c:v>
                </c:pt>
                <c:pt idx="6">
                  <c:v>7.9090909090909092</c:v>
                </c:pt>
                <c:pt idx="7">
                  <c:v>7.4090909090909092</c:v>
                </c:pt>
                <c:pt idx="8">
                  <c:v>7.4090909090909092</c:v>
                </c:pt>
                <c:pt idx="9">
                  <c:v>9.6363636363636367</c:v>
                </c:pt>
                <c:pt idx="10">
                  <c:v>8.045454545454545</c:v>
                </c:pt>
                <c:pt idx="11">
                  <c:v>7.1818181818181817</c:v>
                </c:pt>
                <c:pt idx="12">
                  <c:v>9.045454545454545</c:v>
                </c:pt>
                <c:pt idx="13">
                  <c:v>11.181818181818182</c:v>
                </c:pt>
                <c:pt idx="14">
                  <c:v>9.7272727272727266</c:v>
                </c:pt>
                <c:pt idx="15">
                  <c:v>9.9166666666666661</c:v>
                </c:pt>
                <c:pt idx="16">
                  <c:v>10.4</c:v>
                </c:pt>
                <c:pt idx="17">
                  <c:v>10.772727272727273</c:v>
                </c:pt>
                <c:pt idx="18">
                  <c:v>10.857142857142858</c:v>
                </c:pt>
                <c:pt idx="19">
                  <c:v>8.9948960396328825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510656"/>
        <c:axId val="188766400"/>
      </c:barChart>
      <c:catAx>
        <c:axId val="189510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766400"/>
        <c:crosses val="autoZero"/>
        <c:auto val="1"/>
        <c:lblAlgn val="ctr"/>
        <c:lblOffset val="100"/>
        <c:noMultiLvlLbl val="0"/>
      </c:catAx>
      <c:valAx>
        <c:axId val="188766400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95106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7-А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'Звіт по Ліцею'!$V$17:$V$19</c:f>
              <c:numCache>
                <c:formatCode>General</c:formatCode>
                <c:ptCount val="3"/>
                <c:pt idx="0">
                  <c:v>2</c:v>
                </c:pt>
                <c:pt idx="1">
                  <c:v>9</c:v>
                </c:pt>
                <c:pt idx="2">
                  <c:v>11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7-Б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8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9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н.р.xlsx]7-Б'!$B$8;'[Звіт успішності за 2025_2026 н.р.xlsx]7-Б'!$B$10:$B$12;'[Звіт успішності за 2025_2026 н.р.xlsx]7-Б'!$B$14:$B$26;'[Звіт успішності за 2025_2026 н.р.xlsx]7-Б'!$B$28:$B$30</c:f>
              <c:strCache>
                <c:ptCount val="20"/>
                <c:pt idx="0">
                  <c:v>укр. мова    </c:v>
                </c:pt>
                <c:pt idx="1">
                  <c:v>укр. літер.</c:v>
                </c:pt>
                <c:pt idx="2">
                  <c:v>заруб. літер.</c:v>
                </c:pt>
                <c:pt idx="3">
                  <c:v>англ. мова    </c:v>
                </c:pt>
                <c:pt idx="4">
                  <c:v>франц. мова</c:v>
                </c:pt>
                <c:pt idx="5">
                  <c:v>німец. мова</c:v>
                </c:pt>
                <c:pt idx="6">
                  <c:v>історія і гром.освіта</c:v>
                </c:pt>
                <c:pt idx="7">
                  <c:v>алгебра</c:v>
                </c:pt>
                <c:pt idx="8">
                  <c:v>геометрія</c:v>
                </c:pt>
                <c:pt idx="9">
                  <c:v>біологія</c:v>
                </c:pt>
                <c:pt idx="10">
                  <c:v>географія</c:v>
                </c:pt>
                <c:pt idx="11">
                  <c:v>фізика</c:v>
                </c:pt>
                <c:pt idx="12">
                  <c:v>хімія</c:v>
                </c:pt>
                <c:pt idx="13">
                  <c:v>здоров'я, безпека, добробут</c:v>
                </c:pt>
                <c:pt idx="14">
                  <c:v>мистецтво</c:v>
                </c:pt>
                <c:pt idx="15">
                  <c:v>інформатика (1 гр.)</c:v>
                </c:pt>
                <c:pt idx="16">
                  <c:v>інформатика (2 гр.)</c:v>
                </c:pt>
                <c:pt idx="17">
                  <c:v>технології </c:v>
                </c:pt>
                <c:pt idx="18">
                  <c:v>фіз. культ.</c:v>
                </c:pt>
                <c:pt idx="19">
                  <c:v>середній бал</c:v>
                </c:pt>
              </c:strCache>
            </c:strRef>
          </c:cat>
          <c:val>
            <c:numRef>
              <c:f>'[Звіт успішності за 2025_2026 н.р.xlsx]7-Б'!$W$8;'[Звіт успішності за 2025_2026 н.р.xlsx]7-Б'!$W$10:$W$12;'[Звіт успішності за 2025_2026 н.р.xlsx]7-Б'!$W$14:$W$26;'[Звіт успішності за 2025_2026 н.р.xlsx]7-Б'!$W$28:$W$30</c:f>
              <c:numCache>
                <c:formatCode>0.0</c:formatCode>
                <c:ptCount val="20"/>
                <c:pt idx="0">
                  <c:v>7.25</c:v>
                </c:pt>
                <c:pt idx="1">
                  <c:v>8.25</c:v>
                </c:pt>
                <c:pt idx="2">
                  <c:v>8.5</c:v>
                </c:pt>
                <c:pt idx="3">
                  <c:v>8.0625</c:v>
                </c:pt>
                <c:pt idx="4">
                  <c:v>7.333333333333333</c:v>
                </c:pt>
                <c:pt idx="5">
                  <c:v>7.8571428571428568</c:v>
                </c:pt>
                <c:pt idx="6">
                  <c:v>7.25</c:v>
                </c:pt>
                <c:pt idx="7">
                  <c:v>7.375</c:v>
                </c:pt>
                <c:pt idx="8">
                  <c:v>6.9375</c:v>
                </c:pt>
                <c:pt idx="9">
                  <c:v>9.4375</c:v>
                </c:pt>
                <c:pt idx="10">
                  <c:v>7.3125</c:v>
                </c:pt>
                <c:pt idx="11">
                  <c:v>7.375</c:v>
                </c:pt>
                <c:pt idx="12">
                  <c:v>8.6875</c:v>
                </c:pt>
                <c:pt idx="13">
                  <c:v>9.375</c:v>
                </c:pt>
                <c:pt idx="14">
                  <c:v>8.9375</c:v>
                </c:pt>
                <c:pt idx="15">
                  <c:v>9.5</c:v>
                </c:pt>
                <c:pt idx="16">
                  <c:v>9.1666666666666661</c:v>
                </c:pt>
                <c:pt idx="17">
                  <c:v>10.4375</c:v>
                </c:pt>
                <c:pt idx="18">
                  <c:v>10.6</c:v>
                </c:pt>
                <c:pt idx="19">
                  <c:v>8.4023496240601503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089792"/>
        <c:axId val="179284224"/>
      </c:barChart>
      <c:catAx>
        <c:axId val="1890897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79284224"/>
        <c:crosses val="autoZero"/>
        <c:auto val="1"/>
        <c:lblAlgn val="ctr"/>
        <c:lblOffset val="100"/>
        <c:noMultiLvlLbl val="0"/>
      </c:catAx>
      <c:valAx>
        <c:axId val="17928422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90897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7-Б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Ліцею'!$A$18:$A$20</c:f>
              <c:strCache>
                <c:ptCount val="3"/>
                <c:pt idx="0">
                  <c:v>Високий і достатній (без високого рівня)</c:v>
                </c:pt>
                <c:pt idx="1">
                  <c:v>Середній рівень</c:v>
                </c:pt>
                <c:pt idx="2">
                  <c:v>Початковий рівень</c:v>
                </c:pt>
              </c:strCache>
            </c:strRef>
          </c:cat>
          <c:val>
            <c:numRef>
              <c:f>'Звіт по Ліцею'!$W$18:$W$20</c:f>
              <c:numCache>
                <c:formatCode>General</c:formatCode>
                <c:ptCount val="3"/>
                <c:pt idx="0">
                  <c:v>9</c:v>
                </c:pt>
                <c:pt idx="1">
                  <c:v>2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7-В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22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22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н.р.xlsx]7-В'!$B$8:$B$30</c:f>
              <c:strCache>
                <c:ptCount val="23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франц. мова</c:v>
                </c:pt>
                <c:pt idx="7">
                  <c:v>німец. мова</c:v>
                </c:pt>
                <c:pt idx="8">
                  <c:v>історія і гром.освіта</c:v>
                </c:pt>
                <c:pt idx="9">
                  <c:v>алгебра</c:v>
                </c:pt>
                <c:pt idx="10">
                  <c:v>геометрія</c:v>
                </c:pt>
                <c:pt idx="11">
                  <c:v>біологія</c:v>
                </c:pt>
                <c:pt idx="12">
                  <c:v>географія</c:v>
                </c:pt>
                <c:pt idx="13">
                  <c:v>фізика</c:v>
                </c:pt>
                <c:pt idx="14">
                  <c:v>хімія</c:v>
                </c:pt>
                <c:pt idx="15">
                  <c:v>здоров'я, безпека, добробут</c:v>
                </c:pt>
                <c:pt idx="16">
                  <c:v>мистецтво</c:v>
                </c:pt>
                <c:pt idx="17">
                  <c:v>інформатика (1 гр.)</c:v>
                </c:pt>
                <c:pt idx="18">
                  <c:v>інформатика (2 гр.)</c:v>
                </c:pt>
                <c:pt idx="19">
                  <c:v>технології (дівч.)</c:v>
                </c:pt>
                <c:pt idx="20">
                  <c:v>технології (хлоп.)</c:v>
                </c:pt>
                <c:pt idx="21">
                  <c:v>фіз. культ.</c:v>
                </c:pt>
                <c:pt idx="22">
                  <c:v>середній бал</c:v>
                </c:pt>
              </c:strCache>
            </c:strRef>
          </c:cat>
          <c:val>
            <c:numRef>
              <c:f>'[Звіт успішності за 2025_2026 н.р.xlsx]7-В'!$W$8:$W$30</c:f>
              <c:numCache>
                <c:formatCode>0.0</c:formatCode>
                <c:ptCount val="23"/>
                <c:pt idx="0">
                  <c:v>8.5714285714285712</c:v>
                </c:pt>
                <c:pt idx="1">
                  <c:v>7.7142857142857144</c:v>
                </c:pt>
                <c:pt idx="2">
                  <c:v>8.8571428571428577</c:v>
                </c:pt>
                <c:pt idx="3">
                  <c:v>9.2857142857142865</c:v>
                </c:pt>
                <c:pt idx="4">
                  <c:v>9.1333333333333329</c:v>
                </c:pt>
                <c:pt idx="5">
                  <c:v>8.615384615384615</c:v>
                </c:pt>
                <c:pt idx="6">
                  <c:v>8.8571428571428577</c:v>
                </c:pt>
                <c:pt idx="7">
                  <c:v>8.2142857142857135</c:v>
                </c:pt>
                <c:pt idx="8">
                  <c:v>8.3571428571428577</c:v>
                </c:pt>
                <c:pt idx="9">
                  <c:v>7.7857142857142856</c:v>
                </c:pt>
                <c:pt idx="10">
                  <c:v>7.6071428571428568</c:v>
                </c:pt>
                <c:pt idx="11">
                  <c:v>9.7857142857142865</c:v>
                </c:pt>
                <c:pt idx="12">
                  <c:v>8.3928571428571423</c:v>
                </c:pt>
                <c:pt idx="13">
                  <c:v>7.6071428571428568</c:v>
                </c:pt>
                <c:pt idx="14">
                  <c:v>9.5</c:v>
                </c:pt>
                <c:pt idx="15">
                  <c:v>10.142857142857142</c:v>
                </c:pt>
                <c:pt idx="16">
                  <c:v>10.178571428571429</c:v>
                </c:pt>
                <c:pt idx="17">
                  <c:v>10.076923076923077</c:v>
                </c:pt>
                <c:pt idx="18">
                  <c:v>9.8000000000000007</c:v>
                </c:pt>
                <c:pt idx="19">
                  <c:v>11</c:v>
                </c:pt>
                <c:pt idx="20">
                  <c:v>9.9285714285714288</c:v>
                </c:pt>
                <c:pt idx="21">
                  <c:v>11.111111111111111</c:v>
                </c:pt>
                <c:pt idx="22">
                  <c:v>9.1146575646575645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513216"/>
        <c:axId val="179288832"/>
      </c:barChart>
      <c:catAx>
        <c:axId val="189513216"/>
        <c:scaling>
          <c:orientation val="minMax"/>
        </c:scaling>
        <c:delete val="0"/>
        <c:axPos val="b"/>
        <c:majorTickMark val="none"/>
        <c:minorTickMark val="none"/>
        <c:tickLblPos val="nextTo"/>
        <c:crossAx val="179288832"/>
        <c:crosses val="autoZero"/>
        <c:auto val="1"/>
        <c:lblAlgn val="ctr"/>
        <c:lblOffset val="100"/>
        <c:noMultiLvlLbl val="0"/>
      </c:catAx>
      <c:valAx>
        <c:axId val="17928883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95132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7-В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'Звіт по Ліцею'!$X$17:$X$19</c:f>
              <c:numCache>
                <c:formatCode>General</c:formatCode>
                <c:ptCount val="3"/>
                <c:pt idx="0">
                  <c:v>4</c:v>
                </c:pt>
                <c:pt idx="1">
                  <c:v>14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8-А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2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9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н.р.xlsx]8-А'!$B$8:$B$31</c:f>
              <c:strCache>
                <c:ptCount val="24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франц. мова</c:v>
                </c:pt>
                <c:pt idx="7">
                  <c:v>німец. мова</c:v>
                </c:pt>
                <c:pt idx="8">
                  <c:v>історія і гром.освіта</c:v>
                </c:pt>
                <c:pt idx="9">
                  <c:v>алгебра</c:v>
                </c:pt>
                <c:pt idx="10">
                  <c:v>геометрія</c:v>
                </c:pt>
                <c:pt idx="11">
                  <c:v>біологія</c:v>
                </c:pt>
                <c:pt idx="12">
                  <c:v>географія</c:v>
                </c:pt>
                <c:pt idx="13">
                  <c:v>фізика</c:v>
                </c:pt>
                <c:pt idx="14">
                  <c:v>хімія</c:v>
                </c:pt>
                <c:pt idx="15">
                  <c:v>здоров'я, безпека, добробут</c:v>
                </c:pt>
                <c:pt idx="16">
                  <c:v>фінансова грамотність</c:v>
                </c:pt>
                <c:pt idx="17">
                  <c:v>мистецтво</c:v>
                </c:pt>
                <c:pt idx="18">
                  <c:v>інформатика (1 гр.)</c:v>
                </c:pt>
                <c:pt idx="19">
                  <c:v>інформатика (2 гр.)</c:v>
                </c:pt>
                <c:pt idx="20">
                  <c:v>технології (дівч.)</c:v>
                </c:pt>
                <c:pt idx="21">
                  <c:v>технології (хлоп.)</c:v>
                </c:pt>
                <c:pt idx="22">
                  <c:v>фіз. культ.</c:v>
                </c:pt>
                <c:pt idx="23">
                  <c:v>середній бал</c:v>
                </c:pt>
              </c:strCache>
            </c:strRef>
          </c:cat>
          <c:val>
            <c:numRef>
              <c:f>'[Звіт успішності за 2025_2026 н.р.xlsx]8-А'!$W$8:$W$31</c:f>
              <c:numCache>
                <c:formatCode>0.0</c:formatCode>
                <c:ptCount val="24"/>
                <c:pt idx="0">
                  <c:v>7.666666666666667</c:v>
                </c:pt>
                <c:pt idx="1">
                  <c:v>7.3076923076923075</c:v>
                </c:pt>
                <c:pt idx="2">
                  <c:v>7.6428571428571432</c:v>
                </c:pt>
                <c:pt idx="3">
                  <c:v>8.6071428571428577</c:v>
                </c:pt>
                <c:pt idx="4">
                  <c:v>8.0666666666666664</c:v>
                </c:pt>
                <c:pt idx="5">
                  <c:v>9.2307692307692299</c:v>
                </c:pt>
                <c:pt idx="6">
                  <c:v>8.2307692307692299</c:v>
                </c:pt>
                <c:pt idx="7">
                  <c:v>7.5333333333333332</c:v>
                </c:pt>
                <c:pt idx="8">
                  <c:v>7.8214285714285712</c:v>
                </c:pt>
                <c:pt idx="9">
                  <c:v>6.1428571428571432</c:v>
                </c:pt>
                <c:pt idx="10">
                  <c:v>5.2857142857142856</c:v>
                </c:pt>
                <c:pt idx="11">
                  <c:v>8.75</c:v>
                </c:pt>
                <c:pt idx="12">
                  <c:v>7.6071428571428568</c:v>
                </c:pt>
                <c:pt idx="13">
                  <c:v>5.9642857142857144</c:v>
                </c:pt>
                <c:pt idx="14">
                  <c:v>7.7142857142857144</c:v>
                </c:pt>
                <c:pt idx="15">
                  <c:v>9.6071428571428577</c:v>
                </c:pt>
                <c:pt idx="16">
                  <c:v>8.3571428571428577</c:v>
                </c:pt>
                <c:pt idx="17">
                  <c:v>8.75</c:v>
                </c:pt>
                <c:pt idx="18">
                  <c:v>9.4615384615384617</c:v>
                </c:pt>
                <c:pt idx="19">
                  <c:v>9.4666666666666668</c:v>
                </c:pt>
                <c:pt idx="20">
                  <c:v>9.5882352941176467</c:v>
                </c:pt>
                <c:pt idx="21">
                  <c:v>11.090909090909092</c:v>
                </c:pt>
                <c:pt idx="22">
                  <c:v>10</c:v>
                </c:pt>
                <c:pt idx="23">
                  <c:v>8.2014412948904933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914112"/>
        <c:axId val="189532992"/>
      </c:barChart>
      <c:catAx>
        <c:axId val="189914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9532992"/>
        <c:crosses val="autoZero"/>
        <c:auto val="1"/>
        <c:lblAlgn val="ctr"/>
        <c:lblOffset val="100"/>
        <c:noMultiLvlLbl val="0"/>
      </c:catAx>
      <c:valAx>
        <c:axId val="18953299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99141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8-А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Ліцею'!$A$17:$A$20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  <c:pt idx="3">
                  <c:v>Початковий рівень</c:v>
                </c:pt>
              </c:strCache>
            </c:strRef>
          </c:cat>
          <c:val>
            <c:numRef>
              <c:f>'Звіт по Ліцею'!$Y$17:$Y$20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14</c:v>
                </c:pt>
                <c:pt idx="3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8-Б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2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23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н.р.xlsx]8-Б'!$B$8:$B$31</c:f>
              <c:strCache>
                <c:ptCount val="24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франц. мова</c:v>
                </c:pt>
                <c:pt idx="7">
                  <c:v>німец. мова</c:v>
                </c:pt>
                <c:pt idx="8">
                  <c:v>історія і гром.освіта</c:v>
                </c:pt>
                <c:pt idx="9">
                  <c:v>алгебра</c:v>
                </c:pt>
                <c:pt idx="10">
                  <c:v>геометрія</c:v>
                </c:pt>
                <c:pt idx="11">
                  <c:v>біологія</c:v>
                </c:pt>
                <c:pt idx="12">
                  <c:v>географія</c:v>
                </c:pt>
                <c:pt idx="13">
                  <c:v>фізика</c:v>
                </c:pt>
                <c:pt idx="14">
                  <c:v>хімія</c:v>
                </c:pt>
                <c:pt idx="15">
                  <c:v>здоров'я, безпека, добробут</c:v>
                </c:pt>
                <c:pt idx="16">
                  <c:v>фінансова грамотність</c:v>
                </c:pt>
                <c:pt idx="17">
                  <c:v>мистецтво</c:v>
                </c:pt>
                <c:pt idx="18">
                  <c:v>інформатика (1 гр.)</c:v>
                </c:pt>
                <c:pt idx="19">
                  <c:v>інформатика (2 гр.)</c:v>
                </c:pt>
                <c:pt idx="20">
                  <c:v>технології (дівч.)</c:v>
                </c:pt>
                <c:pt idx="21">
                  <c:v>технології (хлоп.)</c:v>
                </c:pt>
                <c:pt idx="22">
                  <c:v>фіз. культ.</c:v>
                </c:pt>
                <c:pt idx="23">
                  <c:v>середній бал</c:v>
                </c:pt>
              </c:strCache>
            </c:strRef>
          </c:cat>
          <c:val>
            <c:numRef>
              <c:f>'[Звіт успішності за 2025_2026 н.р.xlsx]8-Б'!$W$8:$W$31</c:f>
              <c:numCache>
                <c:formatCode>0.0</c:formatCode>
                <c:ptCount val="24"/>
                <c:pt idx="0">
                  <c:v>8.9411764705882355</c:v>
                </c:pt>
                <c:pt idx="1">
                  <c:v>9.2857142857142865</c:v>
                </c:pt>
                <c:pt idx="2">
                  <c:v>9.4516129032258061</c:v>
                </c:pt>
                <c:pt idx="3">
                  <c:v>9.7741935483870961</c:v>
                </c:pt>
                <c:pt idx="4">
                  <c:v>9.7692307692307701</c:v>
                </c:pt>
                <c:pt idx="5">
                  <c:v>10.444444444444445</c:v>
                </c:pt>
                <c:pt idx="6">
                  <c:v>9.2727272727272734</c:v>
                </c:pt>
                <c:pt idx="7">
                  <c:v>9.1</c:v>
                </c:pt>
                <c:pt idx="8">
                  <c:v>8.9032258064516121</c:v>
                </c:pt>
                <c:pt idx="9">
                  <c:v>8.935483870967742</c:v>
                </c:pt>
                <c:pt idx="10">
                  <c:v>8.7741935483870961</c:v>
                </c:pt>
                <c:pt idx="11">
                  <c:v>10.096774193548388</c:v>
                </c:pt>
                <c:pt idx="12">
                  <c:v>9.32258064516129</c:v>
                </c:pt>
                <c:pt idx="13">
                  <c:v>8.8387096774193541</c:v>
                </c:pt>
                <c:pt idx="14">
                  <c:v>10.258064516129032</c:v>
                </c:pt>
                <c:pt idx="15">
                  <c:v>10.064516129032258</c:v>
                </c:pt>
                <c:pt idx="16">
                  <c:v>10.096774193548388</c:v>
                </c:pt>
                <c:pt idx="17">
                  <c:v>11.129032258064516</c:v>
                </c:pt>
                <c:pt idx="18">
                  <c:v>9.9333333333333336</c:v>
                </c:pt>
                <c:pt idx="19">
                  <c:v>10.4375</c:v>
                </c:pt>
                <c:pt idx="20">
                  <c:v>10.909090909090908</c:v>
                </c:pt>
                <c:pt idx="21">
                  <c:v>10.35</c:v>
                </c:pt>
                <c:pt idx="22">
                  <c:v>11.161290322580646</c:v>
                </c:pt>
                <c:pt idx="23">
                  <c:v>9.7492724755021278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9691392"/>
        <c:axId val="189537024"/>
      </c:barChart>
      <c:catAx>
        <c:axId val="18969139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9537024"/>
        <c:crosses val="autoZero"/>
        <c:auto val="1"/>
        <c:lblAlgn val="ctr"/>
        <c:lblOffset val="100"/>
        <c:noMultiLvlLbl val="0"/>
      </c:catAx>
      <c:valAx>
        <c:axId val="18953702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8969139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8-Б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'Звіт по Ліцею'!$Z$17:$Z$19</c:f>
              <c:numCache>
                <c:formatCode>General</c:formatCode>
                <c:ptCount val="3"/>
                <c:pt idx="0">
                  <c:v>3</c:v>
                </c:pt>
                <c:pt idx="1">
                  <c:v>27</c:v>
                </c:pt>
                <c:pt idx="2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8-В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23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8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spPr/>
              <c:txPr>
                <a:bodyPr/>
                <a:lstStyle/>
                <a:p>
                  <a:pPr>
                    <a:defRPr b="1">
                      <a:solidFill>
                        <a:srgbClr val="FF0000"/>
                      </a:solidFill>
                    </a:defRPr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3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н.р.xlsx]8-В'!$B$8:$B$31</c:f>
              <c:strCache>
                <c:ptCount val="24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франц. мова</c:v>
                </c:pt>
                <c:pt idx="7">
                  <c:v>німец. мова</c:v>
                </c:pt>
                <c:pt idx="8">
                  <c:v>історія і гром.освіта</c:v>
                </c:pt>
                <c:pt idx="9">
                  <c:v>алгебра</c:v>
                </c:pt>
                <c:pt idx="10">
                  <c:v>геометрія</c:v>
                </c:pt>
                <c:pt idx="11">
                  <c:v>біологія</c:v>
                </c:pt>
                <c:pt idx="12">
                  <c:v>географія</c:v>
                </c:pt>
                <c:pt idx="13">
                  <c:v>фізика</c:v>
                </c:pt>
                <c:pt idx="14">
                  <c:v>хімія</c:v>
                </c:pt>
                <c:pt idx="15">
                  <c:v>здоров'я, безпека, добробут</c:v>
                </c:pt>
                <c:pt idx="16">
                  <c:v>фінансова грамотність</c:v>
                </c:pt>
                <c:pt idx="17">
                  <c:v>мистецтво</c:v>
                </c:pt>
                <c:pt idx="18">
                  <c:v>інформатика (1 гр.)</c:v>
                </c:pt>
                <c:pt idx="19">
                  <c:v>інформатика (2 гр.)</c:v>
                </c:pt>
                <c:pt idx="20">
                  <c:v>технології (дівч.)</c:v>
                </c:pt>
                <c:pt idx="21">
                  <c:v>технології (хлоп.)</c:v>
                </c:pt>
                <c:pt idx="22">
                  <c:v>фіз. культ.</c:v>
                </c:pt>
                <c:pt idx="23">
                  <c:v>середній бал</c:v>
                </c:pt>
              </c:strCache>
            </c:strRef>
          </c:cat>
          <c:val>
            <c:numRef>
              <c:f>'[Звіт успішності за 2025_2026 н.р.xlsx]8-В'!$W$8:$W$31</c:f>
              <c:numCache>
                <c:formatCode>0.0</c:formatCode>
                <c:ptCount val="24"/>
                <c:pt idx="0">
                  <c:v>7.0625</c:v>
                </c:pt>
                <c:pt idx="1">
                  <c:v>7.875</c:v>
                </c:pt>
                <c:pt idx="2">
                  <c:v>7.09375</c:v>
                </c:pt>
                <c:pt idx="3">
                  <c:v>7.90625</c:v>
                </c:pt>
                <c:pt idx="4">
                  <c:v>7.333333333333333</c:v>
                </c:pt>
                <c:pt idx="5">
                  <c:v>9.0588235294117645</c:v>
                </c:pt>
                <c:pt idx="6">
                  <c:v>7.9444444444444446</c:v>
                </c:pt>
                <c:pt idx="7">
                  <c:v>7.6428571428571432</c:v>
                </c:pt>
                <c:pt idx="8">
                  <c:v>6.625</c:v>
                </c:pt>
                <c:pt idx="9">
                  <c:v>5.8125</c:v>
                </c:pt>
                <c:pt idx="10">
                  <c:v>5.71875</c:v>
                </c:pt>
                <c:pt idx="11">
                  <c:v>9.15625</c:v>
                </c:pt>
                <c:pt idx="12">
                  <c:v>7.1875</c:v>
                </c:pt>
                <c:pt idx="13">
                  <c:v>5.90625</c:v>
                </c:pt>
                <c:pt idx="14">
                  <c:v>7.40625</c:v>
                </c:pt>
                <c:pt idx="15">
                  <c:v>10.875</c:v>
                </c:pt>
                <c:pt idx="16">
                  <c:v>7.8125</c:v>
                </c:pt>
                <c:pt idx="17">
                  <c:v>8.84375</c:v>
                </c:pt>
                <c:pt idx="18">
                  <c:v>10.125</c:v>
                </c:pt>
                <c:pt idx="19">
                  <c:v>9.75</c:v>
                </c:pt>
                <c:pt idx="20">
                  <c:v>10.066666666666666</c:v>
                </c:pt>
                <c:pt idx="21">
                  <c:v>9.7058823529411757</c:v>
                </c:pt>
                <c:pt idx="22">
                  <c:v>10.09375</c:v>
                </c:pt>
                <c:pt idx="23">
                  <c:v>7.9072263993316634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518272"/>
        <c:axId val="188771136"/>
      </c:barChart>
      <c:catAx>
        <c:axId val="190518272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771136"/>
        <c:crosses val="autoZero"/>
        <c:auto val="1"/>
        <c:lblAlgn val="ctr"/>
        <c:lblOffset val="100"/>
        <c:noMultiLvlLbl val="0"/>
      </c:catAx>
      <c:valAx>
        <c:axId val="18877113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051827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8-В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Ліцею'!$A$18:$A$20</c:f>
              <c:strCache>
                <c:ptCount val="3"/>
                <c:pt idx="0">
                  <c:v>Високий і достатній (без високого рівня)</c:v>
                </c:pt>
                <c:pt idx="1">
                  <c:v>Середній рівень</c:v>
                </c:pt>
                <c:pt idx="2">
                  <c:v>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Ліцею'!$AA$18:$AA$20</c:f>
              <c:numCache>
                <c:formatCode>General</c:formatCode>
                <c:ptCount val="3"/>
                <c:pt idx="0">
                  <c:v>7</c:v>
                </c:pt>
                <c:pt idx="1">
                  <c:v>20</c:v>
                </c:pt>
                <c:pt idx="2">
                  <c:v>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9-А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24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24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н.р.xlsx]9-А'!$B$8:$B$32</c:f>
              <c:strCache>
                <c:ptCount val="25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ісп. мова</c:v>
                </c:pt>
                <c:pt idx="7">
                  <c:v>німец. мова</c:v>
                </c:pt>
                <c:pt idx="8">
                  <c:v>історія Укр.</c:v>
                </c:pt>
                <c:pt idx="9">
                  <c:v>всесв. історія</c:v>
                </c:pt>
                <c:pt idx="10">
                  <c:v>правознавство</c:v>
                </c:pt>
                <c:pt idx="11">
                  <c:v>алгебра</c:v>
                </c:pt>
                <c:pt idx="12">
                  <c:v>геометрія</c:v>
                </c:pt>
                <c:pt idx="13">
                  <c:v>біологія</c:v>
                </c:pt>
                <c:pt idx="14">
                  <c:v>географія</c:v>
                </c:pt>
                <c:pt idx="15">
                  <c:v>фізика</c:v>
                </c:pt>
                <c:pt idx="16">
                  <c:v>хімія</c:v>
                </c:pt>
                <c:pt idx="17">
                  <c:v>основи здор.</c:v>
                </c:pt>
                <c:pt idx="18">
                  <c:v>мистецтво</c:v>
                </c:pt>
                <c:pt idx="19">
                  <c:v>інформатика (1 гр.)</c:v>
                </c:pt>
                <c:pt idx="20">
                  <c:v>інформатика (2 гр.)</c:v>
                </c:pt>
                <c:pt idx="21">
                  <c:v>труд. навч. (дівч.)</c:v>
                </c:pt>
                <c:pt idx="22">
                  <c:v>труд. навч. (хлоп.)</c:v>
                </c:pt>
                <c:pt idx="23">
                  <c:v>фіз. культ.</c:v>
                </c:pt>
                <c:pt idx="24">
                  <c:v>середній бал</c:v>
                </c:pt>
              </c:strCache>
            </c:strRef>
          </c:cat>
          <c:val>
            <c:numRef>
              <c:f>'[Звіт успішності за 2025_2026 н.р.xlsx]9-А'!$W$8:$W$32</c:f>
              <c:numCache>
                <c:formatCode>0.0</c:formatCode>
                <c:ptCount val="25"/>
                <c:pt idx="0">
                  <c:v>8.375</c:v>
                </c:pt>
                <c:pt idx="1">
                  <c:v>7.7142857142857144</c:v>
                </c:pt>
                <c:pt idx="2">
                  <c:v>8.9</c:v>
                </c:pt>
                <c:pt idx="3">
                  <c:v>10.1</c:v>
                </c:pt>
                <c:pt idx="4">
                  <c:v>9.1999999999999993</c:v>
                </c:pt>
                <c:pt idx="5">
                  <c:v>9.2666666666666675</c:v>
                </c:pt>
                <c:pt idx="6">
                  <c:v>9.8000000000000007</c:v>
                </c:pt>
                <c:pt idx="7">
                  <c:v>8.4</c:v>
                </c:pt>
                <c:pt idx="8">
                  <c:v>9.1666666666666661</c:v>
                </c:pt>
                <c:pt idx="9">
                  <c:v>8.9</c:v>
                </c:pt>
                <c:pt idx="10">
                  <c:v>8.6</c:v>
                </c:pt>
                <c:pt idx="11">
                  <c:v>7.2666666666666666</c:v>
                </c:pt>
                <c:pt idx="12">
                  <c:v>7.333333333333333</c:v>
                </c:pt>
                <c:pt idx="13">
                  <c:v>8.8666666666666671</c:v>
                </c:pt>
                <c:pt idx="14">
                  <c:v>9.1999999999999993</c:v>
                </c:pt>
                <c:pt idx="15">
                  <c:v>6.9666666666666668</c:v>
                </c:pt>
                <c:pt idx="16">
                  <c:v>8.1666666666666661</c:v>
                </c:pt>
                <c:pt idx="17">
                  <c:v>11.033333333333333</c:v>
                </c:pt>
                <c:pt idx="18">
                  <c:v>9.6666666666666661</c:v>
                </c:pt>
                <c:pt idx="19">
                  <c:v>10.066666666666666</c:v>
                </c:pt>
                <c:pt idx="20">
                  <c:v>9.9333333333333336</c:v>
                </c:pt>
                <c:pt idx="21">
                  <c:v>10.1875</c:v>
                </c:pt>
                <c:pt idx="22">
                  <c:v>9.9285714285714288</c:v>
                </c:pt>
                <c:pt idx="23">
                  <c:v>11.466666666666667</c:v>
                </c:pt>
                <c:pt idx="24">
                  <c:v>8.9668546365914779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177280"/>
        <c:axId val="188774592"/>
      </c:barChart>
      <c:catAx>
        <c:axId val="1901772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88774592"/>
        <c:crosses val="autoZero"/>
        <c:auto val="1"/>
        <c:lblAlgn val="ctr"/>
        <c:lblOffset val="100"/>
        <c:noMultiLvlLbl val="0"/>
      </c:catAx>
      <c:valAx>
        <c:axId val="188774592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0177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9-А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Ліцею'!$A$17:$A$20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  <c:pt idx="3">
                  <c:v>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Ліцею'!$AB$17:$AB$20</c:f>
              <c:numCache>
                <c:formatCode>General</c:formatCode>
                <c:ptCount val="4"/>
                <c:pt idx="0">
                  <c:v>3</c:v>
                </c:pt>
                <c:pt idx="1">
                  <c:v>10</c:v>
                </c:pt>
                <c:pt idx="2">
                  <c:v>16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9-Б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21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21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н.р.xlsx]9-Б'!$B$8;'[Звіт успішності за 2025_2026 н.р.xlsx]9-Б'!$B$10:$B$12;'[Звіт успішності за 2025_2026 н.р.xlsx]9-Б'!$B$14:$B$28;'[Звіт успішності за 2025_2026 н.р.xlsx]9-Б'!$B$30:$B$32</c:f>
              <c:strCache>
                <c:ptCount val="22"/>
                <c:pt idx="0">
                  <c:v>укр. мова   </c:v>
                </c:pt>
                <c:pt idx="1">
                  <c:v>укр. літер.</c:v>
                </c:pt>
                <c:pt idx="2">
                  <c:v>заруб. літер.</c:v>
                </c:pt>
                <c:pt idx="3">
                  <c:v>англ. мова    </c:v>
                </c:pt>
                <c:pt idx="4">
                  <c:v>ісп. мова</c:v>
                </c:pt>
                <c:pt idx="5">
                  <c:v>німец. мова</c:v>
                </c:pt>
                <c:pt idx="6">
                  <c:v>історія Укр.</c:v>
                </c:pt>
                <c:pt idx="7">
                  <c:v>всесв. історія</c:v>
                </c:pt>
                <c:pt idx="8">
                  <c:v>правознавство</c:v>
                </c:pt>
                <c:pt idx="9">
                  <c:v>алгебра</c:v>
                </c:pt>
                <c:pt idx="10">
                  <c:v>геометрія</c:v>
                </c:pt>
                <c:pt idx="11">
                  <c:v>біологія</c:v>
                </c:pt>
                <c:pt idx="12">
                  <c:v>географія</c:v>
                </c:pt>
                <c:pt idx="13">
                  <c:v>фізика</c:v>
                </c:pt>
                <c:pt idx="14">
                  <c:v>хімія</c:v>
                </c:pt>
                <c:pt idx="15">
                  <c:v>основи здор.</c:v>
                </c:pt>
                <c:pt idx="16">
                  <c:v>мистецтво</c:v>
                </c:pt>
                <c:pt idx="17">
                  <c:v>інформатика (1 гр.)</c:v>
                </c:pt>
                <c:pt idx="18">
                  <c:v>інформатика (2 гр.)</c:v>
                </c:pt>
                <c:pt idx="19">
                  <c:v>труд. навч. </c:v>
                </c:pt>
                <c:pt idx="20">
                  <c:v>фіз. культ.</c:v>
                </c:pt>
                <c:pt idx="21">
                  <c:v>середній бал</c:v>
                </c:pt>
              </c:strCache>
            </c:strRef>
          </c:cat>
          <c:val>
            <c:numRef>
              <c:f>'[Звіт успішності за 2025_2026 н.р.xlsx]9-Б'!$W$8;'[Звіт успішності за 2025_2026 н.р.xlsx]9-Б'!$W$10:$W$12;'[Звіт успішності за 2025_2026 н.р.xlsx]9-Б'!$W$14:$W$28;'[Звіт успішності за 2025_2026 н.р.xlsx]9-Б'!$W$30:$W$32</c:f>
              <c:numCache>
                <c:formatCode>0.0</c:formatCode>
                <c:ptCount val="22"/>
                <c:pt idx="0">
                  <c:v>8.0588235294117645</c:v>
                </c:pt>
                <c:pt idx="1">
                  <c:v>8.6470588235294112</c:v>
                </c:pt>
                <c:pt idx="2">
                  <c:v>10.470588235294118</c:v>
                </c:pt>
                <c:pt idx="3">
                  <c:v>9.882352941176471</c:v>
                </c:pt>
                <c:pt idx="4">
                  <c:v>9.6666666666666661</c:v>
                </c:pt>
                <c:pt idx="5">
                  <c:v>9.2727272727272734</c:v>
                </c:pt>
                <c:pt idx="6">
                  <c:v>8.5294117647058822</c:v>
                </c:pt>
                <c:pt idx="7">
                  <c:v>8.7058823529411757</c:v>
                </c:pt>
                <c:pt idx="8">
                  <c:v>9.2941176470588243</c:v>
                </c:pt>
                <c:pt idx="9">
                  <c:v>8.1764705882352935</c:v>
                </c:pt>
                <c:pt idx="10">
                  <c:v>7.5882352941176467</c:v>
                </c:pt>
                <c:pt idx="11">
                  <c:v>9.3529411764705888</c:v>
                </c:pt>
                <c:pt idx="12">
                  <c:v>9.3529411764705888</c:v>
                </c:pt>
                <c:pt idx="13">
                  <c:v>7.5882352941176467</c:v>
                </c:pt>
                <c:pt idx="14">
                  <c:v>8.4705882352941178</c:v>
                </c:pt>
                <c:pt idx="15">
                  <c:v>11.235294117647058</c:v>
                </c:pt>
                <c:pt idx="16">
                  <c:v>10.941176470588236</c:v>
                </c:pt>
                <c:pt idx="17">
                  <c:v>10.111111111111111</c:v>
                </c:pt>
                <c:pt idx="18">
                  <c:v>10.875</c:v>
                </c:pt>
                <c:pt idx="19">
                  <c:v>10.882352941176471</c:v>
                </c:pt>
                <c:pt idx="20">
                  <c:v>11.588235294117647</c:v>
                </c:pt>
                <c:pt idx="21">
                  <c:v>9.3727458407605475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520320"/>
        <c:axId val="190253888"/>
      </c:barChart>
      <c:catAx>
        <c:axId val="1905203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253888"/>
        <c:crosses val="autoZero"/>
        <c:auto val="1"/>
        <c:lblAlgn val="ctr"/>
        <c:lblOffset val="100"/>
        <c:noMultiLvlLbl val="0"/>
      </c:catAx>
      <c:valAx>
        <c:axId val="190253888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05203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9-Б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Ліцею'!$AC$17:$AC$19</c:f>
              <c:numCache>
                <c:formatCode>General</c:formatCode>
                <c:ptCount val="3"/>
                <c:pt idx="0">
                  <c:v>3</c:v>
                </c:pt>
                <c:pt idx="1">
                  <c:v>4</c:v>
                </c:pt>
                <c:pt idx="2">
                  <c:v>10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10-А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20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20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н.р.xlsx]10-А'!$B$8:$B$17;'[Звіт успішності за 2025_2026 н.р.xlsx]10-А'!$B$19:$B$29</c:f>
              <c:strCache>
                <c:ptCount val="21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історія Укр.</c:v>
                </c:pt>
                <c:pt idx="7">
                  <c:v>всесв. історія</c:v>
                </c:pt>
                <c:pt idx="8">
                  <c:v>громад. освіта</c:v>
                </c:pt>
                <c:pt idx="9">
                  <c:v>математика</c:v>
                </c:pt>
                <c:pt idx="10">
                  <c:v>біологія</c:v>
                </c:pt>
                <c:pt idx="11">
                  <c:v>географія</c:v>
                </c:pt>
                <c:pt idx="12">
                  <c:v>фізика</c:v>
                </c:pt>
                <c:pt idx="13">
                  <c:v>хімія</c:v>
                </c:pt>
                <c:pt idx="14">
                  <c:v>мистецтво</c:v>
                </c:pt>
                <c:pt idx="15">
                  <c:v>інформатика (1 гр.)</c:v>
                </c:pt>
                <c:pt idx="16">
                  <c:v>інформатика (2 гр.)</c:v>
                </c:pt>
                <c:pt idx="17">
                  <c:v>захист Укр </c:v>
                </c:pt>
                <c:pt idx="18">
                  <c:v>фіз. культ. (дівч.)</c:v>
                </c:pt>
                <c:pt idx="19">
                  <c:v>фіз. культ. (хл.)</c:v>
                </c:pt>
                <c:pt idx="20">
                  <c:v>середній бал</c:v>
                </c:pt>
              </c:strCache>
            </c:strRef>
          </c:cat>
          <c:val>
            <c:numRef>
              <c:f>'[Звіт успішності за 2025_2026 н.р.xlsx]10-А'!$W$8:$W$17;'[Звіт успішності за 2025_2026 н.р.xlsx]10-А'!$W$19:$W$29</c:f>
              <c:numCache>
                <c:formatCode>0.0</c:formatCode>
                <c:ptCount val="21"/>
                <c:pt idx="0">
                  <c:v>9.5</c:v>
                </c:pt>
                <c:pt idx="1">
                  <c:v>8.6</c:v>
                </c:pt>
                <c:pt idx="2">
                  <c:v>9.862068965517242</c:v>
                </c:pt>
                <c:pt idx="3">
                  <c:v>10.241379310344827</c:v>
                </c:pt>
                <c:pt idx="4">
                  <c:v>9.4375</c:v>
                </c:pt>
                <c:pt idx="5">
                  <c:v>8.615384615384615</c:v>
                </c:pt>
                <c:pt idx="6">
                  <c:v>8</c:v>
                </c:pt>
                <c:pt idx="7">
                  <c:v>7.9655172413793105</c:v>
                </c:pt>
                <c:pt idx="8">
                  <c:v>10.448275862068966</c:v>
                </c:pt>
                <c:pt idx="9">
                  <c:v>7.4827586206896548</c:v>
                </c:pt>
                <c:pt idx="10">
                  <c:v>9.3448275862068968</c:v>
                </c:pt>
                <c:pt idx="11">
                  <c:v>8.931034482758621</c:v>
                </c:pt>
                <c:pt idx="12">
                  <c:v>7.4482758620689653</c:v>
                </c:pt>
                <c:pt idx="13">
                  <c:v>9.2758620689655178</c:v>
                </c:pt>
                <c:pt idx="14">
                  <c:v>10.96551724137931</c:v>
                </c:pt>
                <c:pt idx="15">
                  <c:v>10.466666666666667</c:v>
                </c:pt>
                <c:pt idx="16">
                  <c:v>10.5</c:v>
                </c:pt>
                <c:pt idx="17">
                  <c:v>10.551724137931034</c:v>
                </c:pt>
                <c:pt idx="18">
                  <c:v>10.388888888888889</c:v>
                </c:pt>
                <c:pt idx="19">
                  <c:v>11.636363636363637</c:v>
                </c:pt>
                <c:pt idx="20">
                  <c:v>9.3734128977663449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616576"/>
        <c:axId val="190257344"/>
      </c:barChart>
      <c:catAx>
        <c:axId val="1906165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257344"/>
        <c:crosses val="autoZero"/>
        <c:auto val="1"/>
        <c:lblAlgn val="ctr"/>
        <c:lblOffset val="100"/>
        <c:noMultiLvlLbl val="0"/>
      </c:catAx>
      <c:valAx>
        <c:axId val="19025734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06165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10-А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Ліцею'!$A$17:$A$20</c:f>
              <c:strCache>
                <c:ptCount val="4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  <c:pt idx="3">
                  <c:v>Початковий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Ліцею'!$AE$17:$AE$20</c:f>
              <c:numCache>
                <c:formatCode>General</c:formatCode>
                <c:ptCount val="4"/>
                <c:pt idx="0">
                  <c:v>3</c:v>
                </c:pt>
                <c:pt idx="1">
                  <c:v>12</c:v>
                </c:pt>
                <c:pt idx="2">
                  <c:v>13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10-Б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cat>
            <c:strRef>
              <c:f>'[Звіт успішності за 2025_2026 н.р.xlsx]10-Б'!$B$8;'[Звіт успішності за 2025_2026 н.р.xlsx]10-Б'!$B$10:$B$12;'[Звіт успішності за 2025_2026 н.р.xlsx]10-Б'!$B$14:$B$27;'[Звіт успішності за 2025_2026 н.р.xlsx]10-Б'!$B$29</c:f>
              <c:strCache>
                <c:ptCount val="19"/>
                <c:pt idx="0">
                  <c:v>укр. мова    </c:v>
                </c:pt>
                <c:pt idx="1">
                  <c:v>укр. літер.</c:v>
                </c:pt>
                <c:pt idx="2">
                  <c:v>заруб. літер.</c:v>
                </c:pt>
                <c:pt idx="3">
                  <c:v>англ. мова     </c:v>
                </c:pt>
                <c:pt idx="4">
                  <c:v>історія Укр.</c:v>
                </c:pt>
                <c:pt idx="5">
                  <c:v>всесв. історія</c:v>
                </c:pt>
                <c:pt idx="6">
                  <c:v>громад. освіта</c:v>
                </c:pt>
                <c:pt idx="7">
                  <c:v>алгебра</c:v>
                </c:pt>
                <c:pt idx="8">
                  <c:v>геометрія</c:v>
                </c:pt>
                <c:pt idx="9">
                  <c:v>біологія</c:v>
                </c:pt>
                <c:pt idx="10">
                  <c:v>географія</c:v>
                </c:pt>
                <c:pt idx="11">
                  <c:v>фізика</c:v>
                </c:pt>
                <c:pt idx="12">
                  <c:v>хімія</c:v>
                </c:pt>
                <c:pt idx="13">
                  <c:v>мистецтво</c:v>
                </c:pt>
                <c:pt idx="14">
                  <c:v>інформатика (1 гр.)</c:v>
                </c:pt>
                <c:pt idx="15">
                  <c:v>інформатика (2 гр.)</c:v>
                </c:pt>
                <c:pt idx="16">
                  <c:v>захист Укр </c:v>
                </c:pt>
                <c:pt idx="17">
                  <c:v>фіз. культ.</c:v>
                </c:pt>
                <c:pt idx="18">
                  <c:v>середній бал</c:v>
                </c:pt>
              </c:strCache>
            </c:strRef>
          </c:cat>
          <c:val>
            <c:numRef>
              <c:f>'[Звіт успішності за 2025_2026 н.р.xlsx]10-Б'!$W$8;'[Звіт успішності за 2025_2026 н.р.xlsx]10-Б'!$W$10:$W$12;'[Звіт успішності за 2025_2026 н.р.xlsx]10-Б'!$W$14:$W$27;'[Звіт успішності за 2025_2026 н.р.xlsx]10-Б'!$W$29</c:f>
              <c:numCache>
                <c:formatCode>0.0</c:formatCode>
                <c:ptCount val="19"/>
                <c:pt idx="0">
                  <c:v>9</c:v>
                </c:pt>
                <c:pt idx="1">
                  <c:v>9.4117647058823533</c:v>
                </c:pt>
                <c:pt idx="2">
                  <c:v>10.588235294117647</c:v>
                </c:pt>
                <c:pt idx="3">
                  <c:v>8.7058823529411757</c:v>
                </c:pt>
                <c:pt idx="4">
                  <c:v>8.7058823529411757</c:v>
                </c:pt>
                <c:pt idx="5">
                  <c:v>9.117647058823529</c:v>
                </c:pt>
                <c:pt idx="6">
                  <c:v>11.058823529411764</c:v>
                </c:pt>
                <c:pt idx="7">
                  <c:v>8.3529411764705888</c:v>
                </c:pt>
                <c:pt idx="8">
                  <c:v>8.2941176470588243</c:v>
                </c:pt>
                <c:pt idx="9">
                  <c:v>9.4705882352941178</c:v>
                </c:pt>
                <c:pt idx="10">
                  <c:v>9.882352941176471</c:v>
                </c:pt>
                <c:pt idx="11">
                  <c:v>7.5882352941176467</c:v>
                </c:pt>
                <c:pt idx="12">
                  <c:v>10.058823529411764</c:v>
                </c:pt>
                <c:pt idx="13">
                  <c:v>11.411764705882353</c:v>
                </c:pt>
                <c:pt idx="14">
                  <c:v>10.25</c:v>
                </c:pt>
                <c:pt idx="15">
                  <c:v>10.777777777777779</c:v>
                </c:pt>
                <c:pt idx="16">
                  <c:v>10.647058823529411</c:v>
                </c:pt>
                <c:pt idx="17">
                  <c:v>11.2</c:v>
                </c:pt>
                <c:pt idx="18">
                  <c:v>9.6956608569353673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780416"/>
        <c:axId val="190261504"/>
      </c:barChart>
      <c:catAx>
        <c:axId val="19078041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261504"/>
        <c:crosses val="autoZero"/>
        <c:auto val="1"/>
        <c:lblAlgn val="ctr"/>
        <c:lblOffset val="100"/>
        <c:noMultiLvlLbl val="0"/>
      </c:catAx>
      <c:valAx>
        <c:axId val="19026150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07804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10-Б</a:t>
            </a:r>
          </a:p>
        </c:rich>
      </c:tx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Ліцею'!$AF$17:$AF$19</c:f>
              <c:numCache>
                <c:formatCode>General</c:formatCode>
                <c:ptCount val="3"/>
                <c:pt idx="0">
                  <c:v>3</c:v>
                </c:pt>
                <c:pt idx="1">
                  <c:v>6</c:v>
                </c:pt>
                <c:pt idx="2">
                  <c:v>8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11-А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19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19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н.р.xlsx]11-А'!$B$8:$B$16;'[Звіт успішності за 2025_2026 н.р.xlsx]11-А'!$B$18:$B$28</c:f>
              <c:strCache>
                <c:ptCount val="20"/>
                <c:pt idx="0">
                  <c:v>укр. мова     (1 гр.)</c:v>
                </c:pt>
                <c:pt idx="1">
                  <c:v>укр. мова     (2 гр.)</c:v>
                </c:pt>
                <c:pt idx="2">
                  <c:v>укр. літер.</c:v>
                </c:pt>
                <c:pt idx="3">
                  <c:v>заруб. літер.</c:v>
                </c:pt>
                <c:pt idx="4">
                  <c:v>англ. мова     (1 гр.)</c:v>
                </c:pt>
                <c:pt idx="5">
                  <c:v>англ. мова     (2 гр.)</c:v>
                </c:pt>
                <c:pt idx="6">
                  <c:v>історія Укр.</c:v>
                </c:pt>
                <c:pt idx="7">
                  <c:v>всесв. історія</c:v>
                </c:pt>
                <c:pt idx="8">
                  <c:v>математика</c:v>
                </c:pt>
                <c:pt idx="9">
                  <c:v>біологія</c:v>
                </c:pt>
                <c:pt idx="10">
                  <c:v>географія</c:v>
                </c:pt>
                <c:pt idx="11">
                  <c:v>фізика</c:v>
                </c:pt>
                <c:pt idx="12">
                  <c:v>хімія</c:v>
                </c:pt>
                <c:pt idx="13">
                  <c:v>мистецтво</c:v>
                </c:pt>
                <c:pt idx="14">
                  <c:v>інформатика (1 гр.)</c:v>
                </c:pt>
                <c:pt idx="15">
                  <c:v>інформатика (2 гр.)</c:v>
                </c:pt>
                <c:pt idx="16">
                  <c:v>захист Укр </c:v>
                </c:pt>
                <c:pt idx="17">
                  <c:v>фіз. культ. (дівч.)</c:v>
                </c:pt>
                <c:pt idx="18">
                  <c:v>фіз. культ. (хл.)</c:v>
                </c:pt>
                <c:pt idx="19">
                  <c:v>середній бал</c:v>
                </c:pt>
              </c:strCache>
            </c:strRef>
          </c:cat>
          <c:val>
            <c:numRef>
              <c:f>'[Звіт успішності за 2025_2026 н.р.xlsx]11-А'!$W$8:$W$16;'[Звіт успішності за 2025_2026 н.р.xlsx]11-А'!$W$18:$W$28</c:f>
              <c:numCache>
                <c:formatCode>0.0</c:formatCode>
                <c:ptCount val="20"/>
                <c:pt idx="0">
                  <c:v>9.0909090909090917</c:v>
                </c:pt>
                <c:pt idx="1">
                  <c:v>10.23076923076923</c:v>
                </c:pt>
                <c:pt idx="2">
                  <c:v>9.75</c:v>
                </c:pt>
                <c:pt idx="3">
                  <c:v>10.833333333333334</c:v>
                </c:pt>
                <c:pt idx="4">
                  <c:v>9.7272727272727266</c:v>
                </c:pt>
                <c:pt idx="5">
                  <c:v>11.307692307692308</c:v>
                </c:pt>
                <c:pt idx="6">
                  <c:v>9.2083333333333339</c:v>
                </c:pt>
                <c:pt idx="7">
                  <c:v>9.5</c:v>
                </c:pt>
                <c:pt idx="8">
                  <c:v>8.5</c:v>
                </c:pt>
                <c:pt idx="9">
                  <c:v>10.458333333333334</c:v>
                </c:pt>
                <c:pt idx="10">
                  <c:v>9.9583333333333339</c:v>
                </c:pt>
                <c:pt idx="11">
                  <c:v>8.25</c:v>
                </c:pt>
                <c:pt idx="12">
                  <c:v>10.875</c:v>
                </c:pt>
                <c:pt idx="13">
                  <c:v>10.333333333333334</c:v>
                </c:pt>
                <c:pt idx="14">
                  <c:v>10.3</c:v>
                </c:pt>
                <c:pt idx="15">
                  <c:v>10.785714285714286</c:v>
                </c:pt>
                <c:pt idx="16">
                  <c:v>10.75</c:v>
                </c:pt>
                <c:pt idx="17">
                  <c:v>10.8125</c:v>
                </c:pt>
                <c:pt idx="18">
                  <c:v>11.714285714285714</c:v>
                </c:pt>
                <c:pt idx="19">
                  <c:v>10.125568948595264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0782464"/>
        <c:axId val="190265536"/>
      </c:barChart>
      <c:catAx>
        <c:axId val="19078246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265536"/>
        <c:crosses val="autoZero"/>
        <c:auto val="1"/>
        <c:lblAlgn val="ctr"/>
        <c:lblOffset val="100"/>
        <c:noMultiLvlLbl val="0"/>
      </c:catAx>
      <c:valAx>
        <c:axId val="190265536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0782464"/>
        <c:crosses val="autoZero"/>
        <c:crossBetween val="between"/>
      </c:valAx>
      <c:spPr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 prst="slope"/>
        </a:sp3d>
      </c:spPr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11-А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Ліцею'!$AG$17:$AG$19</c:f>
              <c:numCache>
                <c:formatCode>General</c:formatCode>
                <c:ptCount val="3"/>
                <c:pt idx="0">
                  <c:v>6</c:v>
                </c:pt>
                <c:pt idx="1">
                  <c:v>11</c:v>
                </c:pt>
                <c:pt idx="2">
                  <c:v>7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11-Б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16"/>
            <c:invertIfNegative val="0"/>
            <c:bubble3D val="0"/>
            <c:spPr>
              <a:solidFill>
                <a:schemeClr val="accent6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Lbls>
            <c:dLbl>
              <c:idx val="16"/>
              <c:spPr/>
              <c:txPr>
                <a:bodyPr/>
                <a:lstStyle/>
                <a:p>
                  <a:pPr>
                    <a:defRPr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'[Звіт успішності за 2025_2026 н.р.xlsx]11-Б'!$B$8;'[Звіт успішності за 2025_2026 н.р.xlsx]11-Б'!$B$10:$B$12;'[Звіт успішності за 2025_2026 н.р.xlsx]11-Б'!$B$14:$B$15;'[Звіт успішності за 2025_2026 н.р.xlsx]11-Б'!$B$17:$B$24;'[Звіт успішності за 2025_2026 н.р.xlsx]11-Б'!$B$26:$B$27;'[Звіт успішності за 2025_2026 н.р.xlsx]11-Б'!$B$29</c:f>
              <c:strCache>
                <c:ptCount val="17"/>
                <c:pt idx="0">
                  <c:v>укр. мова   </c:v>
                </c:pt>
                <c:pt idx="1">
                  <c:v>укр. літер.</c:v>
                </c:pt>
                <c:pt idx="2">
                  <c:v>заруб. літер.</c:v>
                </c:pt>
                <c:pt idx="3">
                  <c:v>англ. мова     </c:v>
                </c:pt>
                <c:pt idx="4">
                  <c:v>історія Укр.</c:v>
                </c:pt>
                <c:pt idx="5">
                  <c:v>всесв. історія</c:v>
                </c:pt>
                <c:pt idx="6">
                  <c:v>алгебра</c:v>
                </c:pt>
                <c:pt idx="7">
                  <c:v>геометрія</c:v>
                </c:pt>
                <c:pt idx="8">
                  <c:v>біологія</c:v>
                </c:pt>
                <c:pt idx="9">
                  <c:v>географія</c:v>
                </c:pt>
                <c:pt idx="10">
                  <c:v>фізика</c:v>
                </c:pt>
                <c:pt idx="11">
                  <c:v>хімія</c:v>
                </c:pt>
                <c:pt idx="12">
                  <c:v>мистецтво</c:v>
                </c:pt>
                <c:pt idx="13">
                  <c:v>інформатика</c:v>
                </c:pt>
                <c:pt idx="14">
                  <c:v>захист Укр </c:v>
                </c:pt>
                <c:pt idx="15">
                  <c:v>фіз. культ.</c:v>
                </c:pt>
                <c:pt idx="16">
                  <c:v>середній бал</c:v>
                </c:pt>
              </c:strCache>
            </c:strRef>
          </c:cat>
          <c:val>
            <c:numRef>
              <c:f>'[Звіт успішності за 2025_2026 н.р.xlsx]11-Б'!$W$8;'[Звіт успішності за 2025_2026 н.р.xlsx]11-Б'!$W$10:$W$12;'[Звіт успішності за 2025_2026 н.р.xlsx]11-Б'!$W$14:$W$15;'[Звіт успішності за 2025_2026 н.р.xlsx]11-Б'!$W$17:$W$24;'[Звіт успішності за 2025_2026 н.р.xlsx]11-Б'!$W$26:$W$27;'[Звіт успішності за 2025_2026 н.р.xlsx]11-Б'!$W$29</c:f>
              <c:numCache>
                <c:formatCode>0.0</c:formatCode>
                <c:ptCount val="17"/>
                <c:pt idx="0">
                  <c:v>9.6428571428571423</c:v>
                </c:pt>
                <c:pt idx="1">
                  <c:v>10</c:v>
                </c:pt>
                <c:pt idx="2">
                  <c:v>10.642857142857142</c:v>
                </c:pt>
                <c:pt idx="3">
                  <c:v>9.8571428571428577</c:v>
                </c:pt>
                <c:pt idx="4">
                  <c:v>9.7857142857142865</c:v>
                </c:pt>
                <c:pt idx="5">
                  <c:v>10</c:v>
                </c:pt>
                <c:pt idx="6">
                  <c:v>9.3571428571428577</c:v>
                </c:pt>
                <c:pt idx="7">
                  <c:v>9.2857142857142865</c:v>
                </c:pt>
                <c:pt idx="8">
                  <c:v>10.571428571428571</c:v>
                </c:pt>
                <c:pt idx="9">
                  <c:v>9.8571428571428577</c:v>
                </c:pt>
                <c:pt idx="10">
                  <c:v>8.9285714285714288</c:v>
                </c:pt>
                <c:pt idx="11">
                  <c:v>11.214285714285714</c:v>
                </c:pt>
                <c:pt idx="12">
                  <c:v>10</c:v>
                </c:pt>
                <c:pt idx="13">
                  <c:v>10.428571428571429</c:v>
                </c:pt>
                <c:pt idx="14">
                  <c:v>10</c:v>
                </c:pt>
                <c:pt idx="15">
                  <c:v>11.538461538461538</c:v>
                </c:pt>
                <c:pt idx="16">
                  <c:v>10.069368131868131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073280"/>
        <c:axId val="190843136"/>
      </c:barChart>
      <c:catAx>
        <c:axId val="1910732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843136"/>
        <c:crosses val="autoZero"/>
        <c:auto val="1"/>
        <c:lblAlgn val="ctr"/>
        <c:lblOffset val="100"/>
        <c:noMultiLvlLbl val="0"/>
      </c:catAx>
      <c:valAx>
        <c:axId val="19084313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0732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600"/>
      </a:pPr>
      <a:endParaRPr lang="ru-RU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11-Б</a:t>
            </a:r>
          </a:p>
        </c:rich>
      </c:tx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'[1-11 Звіт класного керівника за 2025_2026 н.р.xlsx]Звіт по Ліцею'!$A$17:$A$19</c:f>
              <c:strCache>
                <c:ptCount val="3"/>
                <c:pt idx="0">
                  <c:v>Високий рівень              </c:v>
                </c:pt>
                <c:pt idx="1">
                  <c:v>Високий і достатній (без високого рівня)</c:v>
                </c:pt>
                <c:pt idx="2">
                  <c:v>Середній рівень</c:v>
                </c:pt>
              </c:strCache>
            </c:strRef>
          </c:cat>
          <c:val>
            <c:numRef>
              <c:f>'[1-11 Звіт класного керівника за 2025_2026 н.р.xlsx]Звіт по Ліцею'!$AH$17:$AH$19</c:f>
              <c:numCache>
                <c:formatCode>General</c:formatCode>
                <c:ptCount val="3"/>
                <c:pt idx="0">
                  <c:v>5</c:v>
                </c:pt>
                <c:pt idx="1">
                  <c:v>7</c:v>
                </c:pt>
                <c:pt idx="2">
                  <c:v>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Українська мова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1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(Лист1!$B$3:$C$3,Лист1!$E$3:$G$3,Лист1!$I$3:$K$3,Лист1!$M$3:$O$3,Лист1!$Q$3:$R$3)</c:f>
              <c:numCache>
                <c:formatCode>0.0</c:formatCode>
                <c:ptCount val="13"/>
                <c:pt idx="0">
                  <c:v>8.4</c:v>
                </c:pt>
                <c:pt idx="1">
                  <c:v>8.3333333333333339</c:v>
                </c:pt>
                <c:pt idx="2">
                  <c:v>8.1666666666666661</c:v>
                </c:pt>
                <c:pt idx="3">
                  <c:v>8.6923076923076916</c:v>
                </c:pt>
                <c:pt idx="4">
                  <c:v>7.7826086956521738</c:v>
                </c:pt>
                <c:pt idx="5">
                  <c:v>8.0909090909090917</c:v>
                </c:pt>
                <c:pt idx="6">
                  <c:v>7.25</c:v>
                </c:pt>
                <c:pt idx="7">
                  <c:v>8.5714285714285712</c:v>
                </c:pt>
                <c:pt idx="8">
                  <c:v>7.666666666666667</c:v>
                </c:pt>
                <c:pt idx="9">
                  <c:v>8.9411764705882355</c:v>
                </c:pt>
                <c:pt idx="10">
                  <c:v>7.0625</c:v>
                </c:pt>
                <c:pt idx="11">
                  <c:v>8.375</c:v>
                </c:pt>
                <c:pt idx="12">
                  <c:v>8.0588235294117645</c:v>
                </c:pt>
              </c:numCache>
            </c:numRef>
          </c:val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2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(Лист1!$B$4:$C$4,Лист1!$E$4:$G$4,Лист1!$I$4:$K$4,Лист1!$M$4:$O$4,Лист1!$Q$4:$R$4)</c:f>
              <c:numCache>
                <c:formatCode>0.0</c:formatCode>
                <c:ptCount val="13"/>
                <c:pt idx="0">
                  <c:v>8.2142857142857135</c:v>
                </c:pt>
                <c:pt idx="1">
                  <c:v>7.9375</c:v>
                </c:pt>
                <c:pt idx="2">
                  <c:v>7.4375</c:v>
                </c:pt>
                <c:pt idx="3">
                  <c:v>8.4285714285714288</c:v>
                </c:pt>
                <c:pt idx="7">
                  <c:v>7.7142857142857144</c:v>
                </c:pt>
                <c:pt idx="8">
                  <c:v>7.3076923076923075</c:v>
                </c:pt>
                <c:pt idx="9">
                  <c:v>9.2857142857142865</c:v>
                </c:pt>
                <c:pt idx="10">
                  <c:v>7.875</c:v>
                </c:pt>
                <c:pt idx="11">
                  <c:v>7.7142857142857144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503360"/>
        <c:axId val="190847168"/>
      </c:barChart>
      <c:catAx>
        <c:axId val="1915033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0847168"/>
        <c:crosses val="autoZero"/>
        <c:auto val="1"/>
        <c:lblAlgn val="ctr"/>
        <c:lblOffset val="100"/>
        <c:noMultiLvlLbl val="0"/>
      </c:catAx>
      <c:valAx>
        <c:axId val="19084716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5033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uk-UA" sz="2800" noProof="0" dirty="0" smtClean="0"/>
              <a:t>Українська мова</a:t>
            </a:r>
            <a:endParaRPr lang="uk-UA" sz="2800" noProof="0" dirty="0"/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</c:f>
              <c:strCache>
                <c:ptCount val="1"/>
                <c:pt idx="0">
                  <c:v>1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(Лист1!$T$3:$U$3,Лист1!$W$3:$X$3)</c:f>
              <c:numCache>
                <c:formatCode>0.0</c:formatCode>
                <c:ptCount val="4"/>
                <c:pt idx="0">
                  <c:v>9.5</c:v>
                </c:pt>
                <c:pt idx="1">
                  <c:v>9</c:v>
                </c:pt>
                <c:pt idx="2">
                  <c:v>9.0909090909090917</c:v>
                </c:pt>
                <c:pt idx="3">
                  <c:v>9.6428571428571423</c:v>
                </c:pt>
              </c:numCache>
            </c:numRef>
          </c:val>
        </c:ser>
        <c:ser>
          <c:idx val="1"/>
          <c:order val="1"/>
          <c:tx>
            <c:strRef>
              <c:f>Лист1!$A$4</c:f>
              <c:strCache>
                <c:ptCount val="1"/>
                <c:pt idx="0">
                  <c:v>2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(Лист1!$T$4:$U$4,Лист1!$W$4:$X$4)</c:f>
              <c:numCache>
                <c:formatCode>General</c:formatCode>
                <c:ptCount val="4"/>
                <c:pt idx="0" formatCode="0.0">
                  <c:v>8.6</c:v>
                </c:pt>
                <c:pt idx="2" formatCode="0.0">
                  <c:v>10.23076923076923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575552"/>
        <c:axId val="191464000"/>
      </c:barChart>
      <c:catAx>
        <c:axId val="1915755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464000"/>
        <c:crosses val="autoZero"/>
        <c:auto val="1"/>
        <c:lblAlgn val="ctr"/>
        <c:lblOffset val="100"/>
        <c:noMultiLvlLbl val="0"/>
      </c:catAx>
      <c:valAx>
        <c:axId val="191464000"/>
        <c:scaling>
          <c:orientation val="minMax"/>
          <c:max val="12"/>
          <c:min val="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57555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lang="ru-RU" sz="1600" b="1"/>
      </a:pPr>
      <a:endParaRPr lang="ru-RU"/>
    </a:p>
  </c:txPr>
  <c:externalData r:id="rId1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Українська література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Лист1!$D$5</c:f>
              <c:strCache>
                <c:ptCount val="1"/>
                <c:pt idx="0">
                  <c:v>укр. літер.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(Лист1!$E$2:$G$2,Лист1!$I$2:$K$2,Лист1!$M$2:$O$2,Лист1!$Q$2:$R$2)</c:f>
              <c:strCache>
                <c:ptCount val="11"/>
                <c:pt idx="0">
                  <c:v>6-А</c:v>
                </c:pt>
                <c:pt idx="1">
                  <c:v>6-Б</c:v>
                </c:pt>
                <c:pt idx="2">
                  <c:v>6-В</c:v>
                </c:pt>
                <c:pt idx="3">
                  <c:v>7-А</c:v>
                </c:pt>
                <c:pt idx="4">
                  <c:v>7-Б</c:v>
                </c:pt>
                <c:pt idx="5">
                  <c:v>7-В</c:v>
                </c:pt>
                <c:pt idx="6">
                  <c:v>8-А</c:v>
                </c:pt>
                <c:pt idx="7">
                  <c:v>8-Б</c:v>
                </c:pt>
                <c:pt idx="8">
                  <c:v>8-В</c:v>
                </c:pt>
                <c:pt idx="9">
                  <c:v>9-А</c:v>
                </c:pt>
                <c:pt idx="10">
                  <c:v>9-Б</c:v>
                </c:pt>
              </c:strCache>
            </c:strRef>
          </c:cat>
          <c:val>
            <c:numRef>
              <c:f>(Лист1!$E$5:$G$5,Лист1!$I$5:$K$5,Лист1!$M$5:$O$5,Лист1!$Q$5:$R$5)</c:f>
              <c:numCache>
                <c:formatCode>0.0</c:formatCode>
                <c:ptCount val="11"/>
                <c:pt idx="0">
                  <c:v>9.0714285714285712</c:v>
                </c:pt>
                <c:pt idx="1">
                  <c:v>9.9259259259259256</c:v>
                </c:pt>
                <c:pt idx="2">
                  <c:v>9.0869565217391308</c:v>
                </c:pt>
                <c:pt idx="3">
                  <c:v>8.454545454545455</c:v>
                </c:pt>
                <c:pt idx="4">
                  <c:v>8.25</c:v>
                </c:pt>
                <c:pt idx="5">
                  <c:v>8.8571428571428577</c:v>
                </c:pt>
                <c:pt idx="6">
                  <c:v>7.6428571428571432</c:v>
                </c:pt>
                <c:pt idx="7">
                  <c:v>9.4516129032258061</c:v>
                </c:pt>
                <c:pt idx="8">
                  <c:v>7.09375</c:v>
                </c:pt>
                <c:pt idx="9">
                  <c:v>8.9</c:v>
                </c:pt>
                <c:pt idx="10">
                  <c:v>8.6470588235294112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577600"/>
        <c:axId val="191466304"/>
      </c:barChart>
      <c:catAx>
        <c:axId val="19157760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466304"/>
        <c:crosses val="autoZero"/>
        <c:auto val="1"/>
        <c:lblAlgn val="ctr"/>
        <c:lblOffset val="100"/>
        <c:noMultiLvlLbl val="0"/>
      </c:catAx>
      <c:valAx>
        <c:axId val="19146630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57760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Українська література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Лист1!$D$5</c:f>
              <c:strCache>
                <c:ptCount val="1"/>
                <c:pt idx="0">
                  <c:v>укр. літер.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(Лист1!$T$5:$U$5,Лист1!$W$5:$X$5)</c:f>
              <c:numCache>
                <c:formatCode>0.0</c:formatCode>
                <c:ptCount val="4"/>
                <c:pt idx="0">
                  <c:v>9.862068965517242</c:v>
                </c:pt>
                <c:pt idx="1">
                  <c:v>9.4117647058823533</c:v>
                </c:pt>
                <c:pt idx="2">
                  <c:v>9.75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650304"/>
        <c:axId val="191468608"/>
      </c:barChart>
      <c:catAx>
        <c:axId val="1916503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468608"/>
        <c:crosses val="autoZero"/>
        <c:auto val="1"/>
        <c:lblAlgn val="ctr"/>
        <c:lblOffset val="100"/>
        <c:noMultiLvlLbl val="0"/>
      </c:catAx>
      <c:valAx>
        <c:axId val="19146860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65030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Зарубіжна література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Лист1!$A$6</c:f>
              <c:strCache>
                <c:ptCount val="1"/>
                <c:pt idx="0">
                  <c:v>заруб. літ.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(Лист1!$B$6:$C$6,Лист1!$E$6:$G$6,Лист1!$I$6:$K$6,Лист1!$M$6:$O$6,Лист1!$Q$6:$R$6)</c:f>
              <c:numCache>
                <c:formatCode>0.0</c:formatCode>
                <c:ptCount val="13"/>
                <c:pt idx="0">
                  <c:v>9.7586206896551726</c:v>
                </c:pt>
                <c:pt idx="1">
                  <c:v>10.03225806451613</c:v>
                </c:pt>
                <c:pt idx="2">
                  <c:v>8.8214285714285712</c:v>
                </c:pt>
                <c:pt idx="3">
                  <c:v>9.6666666666666661</c:v>
                </c:pt>
                <c:pt idx="4">
                  <c:v>8.9565217391304355</c:v>
                </c:pt>
                <c:pt idx="5">
                  <c:v>9.4090909090909083</c:v>
                </c:pt>
                <c:pt idx="6">
                  <c:v>8.5</c:v>
                </c:pt>
                <c:pt idx="7">
                  <c:v>9.2857142857142865</c:v>
                </c:pt>
                <c:pt idx="8">
                  <c:v>8.6071428571428577</c:v>
                </c:pt>
                <c:pt idx="9">
                  <c:v>9.7741935483870961</c:v>
                </c:pt>
                <c:pt idx="10">
                  <c:v>7.90625</c:v>
                </c:pt>
                <c:pt idx="11">
                  <c:v>10.1</c:v>
                </c:pt>
                <c:pt idx="12">
                  <c:v>10.470588235294118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651328"/>
        <c:axId val="191470912"/>
      </c:barChart>
      <c:catAx>
        <c:axId val="19165132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470912"/>
        <c:crosses val="autoZero"/>
        <c:auto val="1"/>
        <c:lblAlgn val="ctr"/>
        <c:lblOffset val="100"/>
        <c:noMultiLvlLbl val="0"/>
      </c:catAx>
      <c:valAx>
        <c:axId val="19147091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65132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Зарубіжна література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Лист1!$A$6</c:f>
              <c:strCache>
                <c:ptCount val="1"/>
                <c:pt idx="0">
                  <c:v>заруб. літ.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(Лист1!$T$6:$U$6,Лист1!$W$6:$X$6)</c:f>
              <c:numCache>
                <c:formatCode>0.0</c:formatCode>
                <c:ptCount val="4"/>
                <c:pt idx="0">
                  <c:v>10.241379310344827</c:v>
                </c:pt>
                <c:pt idx="1">
                  <c:v>10.588235294117647</c:v>
                </c:pt>
                <c:pt idx="2">
                  <c:v>10.833333333333334</c:v>
                </c:pt>
                <c:pt idx="3">
                  <c:v>10.642857142857142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780352"/>
        <c:axId val="191907520"/>
      </c:barChart>
      <c:catAx>
        <c:axId val="19178035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907520"/>
        <c:crosses val="autoZero"/>
        <c:auto val="1"/>
        <c:lblAlgn val="ctr"/>
        <c:lblOffset val="100"/>
        <c:noMultiLvlLbl val="0"/>
      </c:catAx>
      <c:valAx>
        <c:axId val="191907520"/>
        <c:scaling>
          <c:orientation val="minMax"/>
          <c:max val="12"/>
          <c:min val="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78035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Англійська мова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Лист1!$A$7</c:f>
              <c:strCache>
                <c:ptCount val="1"/>
                <c:pt idx="0">
                  <c:v>1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(Лист1!$B$7:$C$7,Лист1!$E$7:$G$7,Лист1!$I$7:$K$7,Лист1!$M$7:$O$7,Лист1!$Q$7:$R$7)</c:f>
              <c:numCache>
                <c:formatCode>0.0</c:formatCode>
                <c:ptCount val="13"/>
                <c:pt idx="0">
                  <c:v>8.6</c:v>
                </c:pt>
                <c:pt idx="1">
                  <c:v>9.0625</c:v>
                </c:pt>
                <c:pt idx="2">
                  <c:v>9.9285714285714288</c:v>
                </c:pt>
                <c:pt idx="3">
                  <c:v>8.6363636363636367</c:v>
                </c:pt>
                <c:pt idx="5">
                  <c:v>8.7727272727272734</c:v>
                </c:pt>
                <c:pt idx="6">
                  <c:v>8.0625</c:v>
                </c:pt>
                <c:pt idx="7">
                  <c:v>9.1333333333333329</c:v>
                </c:pt>
                <c:pt idx="8">
                  <c:v>8.0666666666666664</c:v>
                </c:pt>
                <c:pt idx="9">
                  <c:v>9.7692307692307701</c:v>
                </c:pt>
                <c:pt idx="10">
                  <c:v>7.333333333333333</c:v>
                </c:pt>
                <c:pt idx="11">
                  <c:v>9.1999999999999993</c:v>
                </c:pt>
                <c:pt idx="12">
                  <c:v>9.882352941176471</c:v>
                </c:pt>
              </c:numCache>
            </c:numRef>
          </c:val>
        </c:ser>
        <c:ser>
          <c:idx val="1"/>
          <c:order val="1"/>
          <c:tx>
            <c:strRef>
              <c:f>Лист1!$A$8</c:f>
              <c:strCache>
                <c:ptCount val="1"/>
                <c:pt idx="0">
                  <c:v>2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(Лист1!$B$8:$C$8,Лист1!$E$8:$G$8,Лист1!$I$8:$K$8,Лист1!$M$8:$O$8,Лист1!$Q$8:$R$8)</c:f>
              <c:numCache>
                <c:formatCode>0.0</c:formatCode>
                <c:ptCount val="13"/>
                <c:pt idx="0">
                  <c:v>9.2857142857142865</c:v>
                </c:pt>
                <c:pt idx="1">
                  <c:v>9.0666666666666664</c:v>
                </c:pt>
                <c:pt idx="2">
                  <c:v>9.5</c:v>
                </c:pt>
                <c:pt idx="3">
                  <c:v>10.3125</c:v>
                </c:pt>
                <c:pt idx="4">
                  <c:v>9.3478260869565215</c:v>
                </c:pt>
                <c:pt idx="7">
                  <c:v>8.615384615384615</c:v>
                </c:pt>
                <c:pt idx="8">
                  <c:v>9.2307692307692299</c:v>
                </c:pt>
                <c:pt idx="9">
                  <c:v>10.444444444444445</c:v>
                </c:pt>
                <c:pt idx="10">
                  <c:v>9.0588235294117645</c:v>
                </c:pt>
                <c:pt idx="11">
                  <c:v>9.2666666666666675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782400"/>
        <c:axId val="191909824"/>
      </c:barChart>
      <c:catAx>
        <c:axId val="19178240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909824"/>
        <c:crosses val="autoZero"/>
        <c:auto val="1"/>
        <c:lblAlgn val="ctr"/>
        <c:lblOffset val="100"/>
        <c:noMultiLvlLbl val="0"/>
      </c:catAx>
      <c:valAx>
        <c:axId val="19190982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78240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Англійська мова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Лист1!$A$7</c:f>
              <c:strCache>
                <c:ptCount val="1"/>
                <c:pt idx="0">
                  <c:v>1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(Лист1!$T$7:$U$7,Лист1!$W$7:$X$7)</c:f>
              <c:numCache>
                <c:formatCode>0.0</c:formatCode>
                <c:ptCount val="4"/>
                <c:pt idx="0">
                  <c:v>9.4375</c:v>
                </c:pt>
                <c:pt idx="1">
                  <c:v>8.7058823529411757</c:v>
                </c:pt>
                <c:pt idx="2">
                  <c:v>9.7272727272727266</c:v>
                </c:pt>
                <c:pt idx="3">
                  <c:v>9.8571428571428577</c:v>
                </c:pt>
              </c:numCache>
            </c:numRef>
          </c:val>
        </c:ser>
        <c:ser>
          <c:idx val="1"/>
          <c:order val="1"/>
          <c:tx>
            <c:strRef>
              <c:f>Лист1!$A$8</c:f>
              <c:strCache>
                <c:ptCount val="1"/>
                <c:pt idx="0">
                  <c:v>2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(Лист1!$T$8:$U$8,Лист1!$W$8:$X$8)</c:f>
              <c:numCache>
                <c:formatCode>General</c:formatCode>
                <c:ptCount val="4"/>
                <c:pt idx="0" formatCode="0.0">
                  <c:v>8.615384615384615</c:v>
                </c:pt>
                <c:pt idx="2" formatCode="0.0">
                  <c:v>11.307692307692308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017920"/>
        <c:axId val="191912128"/>
      </c:barChart>
      <c:catAx>
        <c:axId val="19201792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1912128"/>
        <c:crosses val="autoZero"/>
        <c:auto val="1"/>
        <c:lblAlgn val="ctr"/>
        <c:lblOffset val="100"/>
        <c:noMultiLvlLbl val="0"/>
      </c:catAx>
      <c:valAx>
        <c:axId val="191912128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01792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Друга іноземна мова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Лист1!$A$9</c:f>
              <c:strCache>
                <c:ptCount val="1"/>
                <c:pt idx="0">
                  <c:v>німец. мова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(Лист1!$B$9:$C$9,Лист1!$E$9:$G$9,Лист1!$I$9:$K$9,Лист1!$M$9:$O$9,Лист1!$Q$9:$R$9)</c:f>
              <c:numCache>
                <c:formatCode>0.0</c:formatCode>
                <c:ptCount val="13"/>
                <c:pt idx="0">
                  <c:v>8.5333333333333332</c:v>
                </c:pt>
                <c:pt idx="1">
                  <c:v>8.4666666666666668</c:v>
                </c:pt>
                <c:pt idx="5">
                  <c:v>8.4615384615384617</c:v>
                </c:pt>
                <c:pt idx="6">
                  <c:v>7.8571428571428568</c:v>
                </c:pt>
                <c:pt idx="7">
                  <c:v>8.2142857142857135</c:v>
                </c:pt>
                <c:pt idx="8">
                  <c:v>7.5333333333333332</c:v>
                </c:pt>
                <c:pt idx="9">
                  <c:v>9.1</c:v>
                </c:pt>
                <c:pt idx="10">
                  <c:v>7.6428571428571432</c:v>
                </c:pt>
                <c:pt idx="11">
                  <c:v>8.4</c:v>
                </c:pt>
                <c:pt idx="12">
                  <c:v>9.2727272727272734</c:v>
                </c:pt>
              </c:numCache>
            </c:numRef>
          </c:val>
        </c:ser>
        <c:ser>
          <c:idx val="1"/>
          <c:order val="1"/>
          <c:tx>
            <c:strRef>
              <c:f>Лист1!$A$10</c:f>
              <c:strCache>
                <c:ptCount val="1"/>
                <c:pt idx="0">
                  <c:v>франц. мова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(Лист1!$B$10:$C$10,Лист1!$E$10:$G$10,Лист1!$I$10:$K$10,Лист1!$M$10:$O$10,Лист1!$Q$10:$R$10)</c:f>
              <c:numCache>
                <c:formatCode>General</c:formatCode>
                <c:ptCount val="13"/>
                <c:pt idx="2" formatCode="0.0">
                  <c:v>8.1666666666666661</c:v>
                </c:pt>
                <c:pt idx="3">
                  <c:v>9.3000000000000007</c:v>
                </c:pt>
                <c:pt idx="4" formatCode="0.0">
                  <c:v>8.125</c:v>
                </c:pt>
                <c:pt idx="5" formatCode="0.0">
                  <c:v>8.2222222222222214</c:v>
                </c:pt>
                <c:pt idx="6" formatCode="0.0">
                  <c:v>7.333333333333333</c:v>
                </c:pt>
                <c:pt idx="7" formatCode="0.0">
                  <c:v>8.8571428571428577</c:v>
                </c:pt>
                <c:pt idx="8" formatCode="0.0">
                  <c:v>8.2307692307692299</c:v>
                </c:pt>
                <c:pt idx="9" formatCode="0.0">
                  <c:v>9.2727272727272734</c:v>
                </c:pt>
                <c:pt idx="10" formatCode="0.0">
                  <c:v>7.9444444444444446</c:v>
                </c:pt>
              </c:numCache>
            </c:numRef>
          </c:val>
        </c:ser>
        <c:ser>
          <c:idx val="2"/>
          <c:order val="2"/>
          <c:tx>
            <c:strRef>
              <c:f>Лист1!$A$11</c:f>
              <c:strCache>
                <c:ptCount val="1"/>
                <c:pt idx="0">
                  <c:v>іспан. мова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(Лист1!$B$11:$C$11,Лист1!$E$11:$G$11,Лист1!$I$11:$K$11,Лист1!$M$11:$O$11,Лист1!$Q$11:$R$11)</c:f>
              <c:numCache>
                <c:formatCode>0.0</c:formatCode>
                <c:ptCount val="13"/>
                <c:pt idx="0">
                  <c:v>8</c:v>
                </c:pt>
                <c:pt idx="1">
                  <c:v>8</c:v>
                </c:pt>
                <c:pt idx="2">
                  <c:v>8.954545454545455</c:v>
                </c:pt>
                <c:pt idx="3">
                  <c:v>9.6470588235294112</c:v>
                </c:pt>
                <c:pt idx="4">
                  <c:v>8</c:v>
                </c:pt>
                <c:pt idx="11">
                  <c:v>9.8000000000000007</c:v>
                </c:pt>
                <c:pt idx="12">
                  <c:v>9.6666666666666661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019968"/>
        <c:axId val="192152128"/>
      </c:barChart>
      <c:catAx>
        <c:axId val="1920199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152128"/>
        <c:crosses val="autoZero"/>
        <c:auto val="1"/>
        <c:lblAlgn val="ctr"/>
        <c:lblOffset val="100"/>
        <c:noMultiLvlLbl val="0"/>
      </c:catAx>
      <c:valAx>
        <c:axId val="192152128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0199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Лист1!$A$19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(Лист1!$B$19:$C$19,Лист1!$E$19:$G$19,Лист1!$I$19:$K$19,Лист1!$M$19:$O$19,Лист1!$Q$19:$R$19)</c:f>
              <c:numCache>
                <c:formatCode>0.0</c:formatCode>
                <c:ptCount val="13"/>
                <c:pt idx="0">
                  <c:v>7.1034482758620694</c:v>
                </c:pt>
                <c:pt idx="1">
                  <c:v>6.870967741935484</c:v>
                </c:pt>
                <c:pt idx="2">
                  <c:v>7.2857142857142856</c:v>
                </c:pt>
                <c:pt idx="3">
                  <c:v>7.666666666666667</c:v>
                </c:pt>
                <c:pt idx="4">
                  <c:v>6.6521739130434785</c:v>
                </c:pt>
              </c:numCache>
            </c:numRef>
          </c:val>
        </c:ser>
        <c:ser>
          <c:idx val="1"/>
          <c:order val="1"/>
          <c:tx>
            <c:strRef>
              <c:f>Лист1!$A$20</c:f>
              <c:strCache>
                <c:ptCount val="1"/>
                <c:pt idx="0">
                  <c:v>алгебра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(Лист1!$B$20:$C$20,Лист1!$E$20:$G$20,Лист1!$I$20:$K$20,Лист1!$M$20:$O$20,Лист1!$Q$20:$R$20)</c:f>
              <c:numCache>
                <c:formatCode>General</c:formatCode>
                <c:ptCount val="13"/>
                <c:pt idx="5" formatCode="0.0">
                  <c:v>7.4090909090909092</c:v>
                </c:pt>
                <c:pt idx="6" formatCode="0.0">
                  <c:v>7.375</c:v>
                </c:pt>
                <c:pt idx="7" formatCode="0.0">
                  <c:v>7.7857142857142856</c:v>
                </c:pt>
                <c:pt idx="8" formatCode="0.0">
                  <c:v>6.1428571428571432</c:v>
                </c:pt>
                <c:pt idx="9" formatCode="0.0">
                  <c:v>8.935483870967742</c:v>
                </c:pt>
                <c:pt idx="10" formatCode="0.0">
                  <c:v>5.8125</c:v>
                </c:pt>
                <c:pt idx="11" formatCode="0.0">
                  <c:v>7.2666666666666666</c:v>
                </c:pt>
                <c:pt idx="12" formatCode="0.0">
                  <c:v>8.1764705882352935</c:v>
                </c:pt>
              </c:numCache>
            </c:numRef>
          </c:val>
        </c:ser>
        <c:ser>
          <c:idx val="2"/>
          <c:order val="2"/>
          <c:tx>
            <c:strRef>
              <c:f>Лист1!$A$21</c:f>
              <c:strCache>
                <c:ptCount val="1"/>
                <c:pt idx="0">
                  <c:v>геометрія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(Лист1!$B$21:$C$21,Лист1!$E$21:$G$21,Лист1!$I$21:$K$21,Лист1!$M$21:$O$21,Лист1!$Q$21:$R$21)</c:f>
              <c:numCache>
                <c:formatCode>General</c:formatCode>
                <c:ptCount val="13"/>
                <c:pt idx="5" formatCode="0.0">
                  <c:v>7.4090909090909092</c:v>
                </c:pt>
                <c:pt idx="6" formatCode="0.0">
                  <c:v>6.9375</c:v>
                </c:pt>
                <c:pt idx="7" formatCode="0.0">
                  <c:v>7.6071428571428568</c:v>
                </c:pt>
                <c:pt idx="8" formatCode="0.0">
                  <c:v>5.2857142857142856</c:v>
                </c:pt>
                <c:pt idx="9" formatCode="0.0">
                  <c:v>8.7741935483870961</c:v>
                </c:pt>
                <c:pt idx="10" formatCode="0.0">
                  <c:v>5.71875</c:v>
                </c:pt>
                <c:pt idx="11" formatCode="0.0">
                  <c:v>7.333333333333333</c:v>
                </c:pt>
                <c:pt idx="12" formatCode="0.0">
                  <c:v>7.5882352941176467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333824"/>
        <c:axId val="192154432"/>
      </c:barChart>
      <c:catAx>
        <c:axId val="1923338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154432"/>
        <c:crosses val="autoZero"/>
        <c:auto val="1"/>
        <c:lblAlgn val="ctr"/>
        <c:lblOffset val="100"/>
        <c:noMultiLvlLbl val="0"/>
      </c:catAx>
      <c:valAx>
        <c:axId val="192154432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3338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Лист1!$A$19</c:f>
              <c:strCache>
                <c:ptCount val="1"/>
                <c:pt idx="0">
                  <c:v>математика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(Лист1!$T$19:$U$19,Лист1!$W$19:$X$19)</c:f>
              <c:numCache>
                <c:formatCode>General</c:formatCode>
                <c:ptCount val="4"/>
                <c:pt idx="0" formatCode="0.0">
                  <c:v>7.4827586206896548</c:v>
                </c:pt>
                <c:pt idx="2" formatCode="0.0">
                  <c:v>8.5</c:v>
                </c:pt>
              </c:numCache>
            </c:numRef>
          </c:val>
        </c:ser>
        <c:ser>
          <c:idx val="1"/>
          <c:order val="1"/>
          <c:tx>
            <c:strRef>
              <c:f>Лист1!$A$20</c:f>
              <c:strCache>
                <c:ptCount val="1"/>
                <c:pt idx="0">
                  <c:v>алгебра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(Лист1!$T$20:$U$20,Лист1!$W$20:$X$20)</c:f>
              <c:numCache>
                <c:formatCode>0.0</c:formatCode>
                <c:ptCount val="4"/>
                <c:pt idx="1">
                  <c:v>8.3529411764705888</c:v>
                </c:pt>
                <c:pt idx="3">
                  <c:v>9.3571428571428577</c:v>
                </c:pt>
              </c:numCache>
            </c:numRef>
          </c:val>
        </c:ser>
        <c:ser>
          <c:idx val="2"/>
          <c:order val="2"/>
          <c:tx>
            <c:strRef>
              <c:f>Лист1!$A$21</c:f>
              <c:strCache>
                <c:ptCount val="1"/>
                <c:pt idx="0">
                  <c:v>геометрія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(Лист1!$T$21:$U$21,Лист1!$W$21:$X$21)</c:f>
              <c:numCache>
                <c:formatCode>0.0</c:formatCode>
                <c:ptCount val="4"/>
                <c:pt idx="1">
                  <c:v>8.2941176470588243</c:v>
                </c:pt>
                <c:pt idx="3">
                  <c:v>9.2857142857142865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410624"/>
        <c:axId val="192156736"/>
      </c:barChart>
      <c:catAx>
        <c:axId val="19241062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156736"/>
        <c:crosses val="autoZero"/>
        <c:auto val="1"/>
        <c:lblAlgn val="ctr"/>
        <c:lblOffset val="100"/>
        <c:noMultiLvlLbl val="0"/>
      </c:catAx>
      <c:valAx>
        <c:axId val="192156736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41062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/>
            </a:pPr>
            <a:r>
              <a:rPr lang="ru-RU" sz="2400"/>
              <a:t>Інтегрований курс «Пізнаємо природу», біологія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Лист1!$A$23</c:f>
              <c:strCache>
                <c:ptCount val="1"/>
                <c:pt idx="0">
                  <c:v>пізнаємо природу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(Лист1!$B$23:$C$23,Лист1!$E$23:$G$23,Лист1!$I$23:$K$23,Лист1!$M$23:$O$23,Лист1!$Q$23:$R$23)</c:f>
              <c:numCache>
                <c:formatCode>0.0</c:formatCode>
                <c:ptCount val="13"/>
                <c:pt idx="0">
                  <c:v>8.931034482758621</c:v>
                </c:pt>
                <c:pt idx="1">
                  <c:v>8.935483870967742</c:v>
                </c:pt>
                <c:pt idx="2">
                  <c:v>9.3571428571428577</c:v>
                </c:pt>
                <c:pt idx="3">
                  <c:v>9.7407407407407405</c:v>
                </c:pt>
                <c:pt idx="4">
                  <c:v>9.3478260869565215</c:v>
                </c:pt>
              </c:numCache>
            </c:numRef>
          </c:val>
        </c:ser>
        <c:ser>
          <c:idx val="1"/>
          <c:order val="1"/>
          <c:tx>
            <c:strRef>
              <c:f>Лист1!$A$24</c:f>
              <c:strCache>
                <c:ptCount val="1"/>
                <c:pt idx="0">
                  <c:v>біологія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(Лист1!$B$24:$C$24,Лист1!$E$24:$G$24,Лист1!$I$24:$K$24,Лист1!$M$24:$O$24,Лист1!$Q$24:$R$24)</c:f>
              <c:numCache>
                <c:formatCode>General</c:formatCode>
                <c:ptCount val="13"/>
                <c:pt idx="5" formatCode="0.0">
                  <c:v>9.6363636363636367</c:v>
                </c:pt>
                <c:pt idx="6" formatCode="0.0">
                  <c:v>9.4375</c:v>
                </c:pt>
                <c:pt idx="7" formatCode="0.0">
                  <c:v>9.7857142857142865</c:v>
                </c:pt>
                <c:pt idx="8" formatCode="0.0">
                  <c:v>8.75</c:v>
                </c:pt>
                <c:pt idx="9" formatCode="0.0">
                  <c:v>10.096774193548388</c:v>
                </c:pt>
                <c:pt idx="10" formatCode="0.0">
                  <c:v>9.15625</c:v>
                </c:pt>
                <c:pt idx="11" formatCode="0.0">
                  <c:v>8.8666666666666671</c:v>
                </c:pt>
                <c:pt idx="12" formatCode="0.0">
                  <c:v>9.3529411764705888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413184"/>
        <c:axId val="192159040"/>
      </c:barChart>
      <c:catAx>
        <c:axId val="1924131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159040"/>
        <c:crosses val="autoZero"/>
        <c:auto val="1"/>
        <c:lblAlgn val="ctr"/>
        <c:lblOffset val="100"/>
        <c:noMultiLvlLbl val="0"/>
      </c:catAx>
      <c:valAx>
        <c:axId val="192159040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41318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Біологія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Лист1!$A$24</c:f>
              <c:strCache>
                <c:ptCount val="1"/>
                <c:pt idx="0">
                  <c:v>біологія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(Лист1!$T$24:$U$24,Лист1!$W$24:$X$24)</c:f>
              <c:numCache>
                <c:formatCode>0.0</c:formatCode>
                <c:ptCount val="4"/>
                <c:pt idx="0">
                  <c:v>9.3448275862068968</c:v>
                </c:pt>
                <c:pt idx="1">
                  <c:v>9.4705882352941178</c:v>
                </c:pt>
                <c:pt idx="2">
                  <c:v>10.458333333333334</c:v>
                </c:pt>
                <c:pt idx="3">
                  <c:v>10.571428571428571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808448"/>
        <c:axId val="192210624"/>
      </c:barChart>
      <c:catAx>
        <c:axId val="19280844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210624"/>
        <c:crosses val="autoZero"/>
        <c:auto val="1"/>
        <c:lblAlgn val="ctr"/>
        <c:lblOffset val="100"/>
        <c:noMultiLvlLbl val="0"/>
      </c:catAx>
      <c:valAx>
        <c:axId val="192210624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80844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Географія</a:t>
            </a:r>
          </a:p>
        </c:rich>
      </c:tx>
      <c:layout>
        <c:manualLayout>
          <c:xMode val="edge"/>
          <c:yMode val="edge"/>
          <c:x val="0.40705775462962962"/>
          <c:y val="1.5119047619047619E-2"/>
        </c:manualLayout>
      </c:layout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Лист1!$A$25</c:f>
              <c:strCache>
                <c:ptCount val="1"/>
                <c:pt idx="0">
                  <c:v>географія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(Лист1!$E$2:$G$2,Лист1!$I$2:$K$2,Лист1!$M$2:$O$2,Лист1!$Q$2:$R$2)</c:f>
              <c:strCache>
                <c:ptCount val="11"/>
                <c:pt idx="0">
                  <c:v>6-А</c:v>
                </c:pt>
                <c:pt idx="1">
                  <c:v>6-Б</c:v>
                </c:pt>
                <c:pt idx="2">
                  <c:v>6-В</c:v>
                </c:pt>
                <c:pt idx="3">
                  <c:v>7-А</c:v>
                </c:pt>
                <c:pt idx="4">
                  <c:v>7-Б</c:v>
                </c:pt>
                <c:pt idx="5">
                  <c:v>7-В</c:v>
                </c:pt>
                <c:pt idx="6">
                  <c:v>8-А</c:v>
                </c:pt>
                <c:pt idx="7">
                  <c:v>8-Б</c:v>
                </c:pt>
                <c:pt idx="8">
                  <c:v>8-В</c:v>
                </c:pt>
                <c:pt idx="9">
                  <c:v>9-А</c:v>
                </c:pt>
                <c:pt idx="10">
                  <c:v>9-Б</c:v>
                </c:pt>
              </c:strCache>
            </c:strRef>
          </c:cat>
          <c:val>
            <c:numRef>
              <c:f>(Лист1!$E$25:$G$25,Лист1!$I$25:$K$25,Лист1!$M$25:$O$25,Лист1!$Q$25:$R$25)</c:f>
              <c:numCache>
                <c:formatCode>0.0</c:formatCode>
                <c:ptCount val="11"/>
                <c:pt idx="0">
                  <c:v>7.75</c:v>
                </c:pt>
                <c:pt idx="1">
                  <c:v>8.8518518518518512</c:v>
                </c:pt>
                <c:pt idx="2">
                  <c:v>7.7391304347826084</c:v>
                </c:pt>
                <c:pt idx="3">
                  <c:v>8.045454545454545</c:v>
                </c:pt>
                <c:pt idx="4">
                  <c:v>7.3125</c:v>
                </c:pt>
                <c:pt idx="5">
                  <c:v>8.3928571428571423</c:v>
                </c:pt>
                <c:pt idx="6">
                  <c:v>7.6071428571428568</c:v>
                </c:pt>
                <c:pt idx="7">
                  <c:v>9.32258064516129</c:v>
                </c:pt>
                <c:pt idx="8">
                  <c:v>7.1875</c:v>
                </c:pt>
                <c:pt idx="9">
                  <c:v>9.1999999999999993</c:v>
                </c:pt>
                <c:pt idx="10">
                  <c:v>9.3529411764705888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412672"/>
        <c:axId val="192212928"/>
      </c:barChart>
      <c:catAx>
        <c:axId val="19241267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212928"/>
        <c:crosses val="autoZero"/>
        <c:auto val="1"/>
        <c:lblAlgn val="ctr"/>
        <c:lblOffset val="100"/>
        <c:noMultiLvlLbl val="0"/>
      </c:catAx>
      <c:valAx>
        <c:axId val="19221292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41267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Географія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Лист1!$A$25</c:f>
              <c:strCache>
                <c:ptCount val="1"/>
                <c:pt idx="0">
                  <c:v>географія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(Лист1!$T$25:$U$25,Лист1!$W$25:$X$25)</c:f>
              <c:numCache>
                <c:formatCode>0.0</c:formatCode>
                <c:ptCount val="4"/>
                <c:pt idx="0">
                  <c:v>8.931034482758621</c:v>
                </c:pt>
                <c:pt idx="1">
                  <c:v>9.882352941176471</c:v>
                </c:pt>
                <c:pt idx="2">
                  <c:v>9.9583333333333339</c:v>
                </c:pt>
                <c:pt idx="3">
                  <c:v>9.8571428571428577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538112"/>
        <c:axId val="192215232"/>
      </c:barChart>
      <c:catAx>
        <c:axId val="19253811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215232"/>
        <c:crosses val="autoZero"/>
        <c:auto val="1"/>
        <c:lblAlgn val="ctr"/>
        <c:lblOffset val="100"/>
        <c:noMultiLvlLbl val="0"/>
      </c:catAx>
      <c:valAx>
        <c:axId val="192215232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5381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Фізика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Лист1!$A$26</c:f>
              <c:strCache>
                <c:ptCount val="1"/>
                <c:pt idx="0">
                  <c:v>фізика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bevelT prst="slope"/>
              </a:sp3d>
            </c:spPr>
          </c:dPt>
          <c:cat>
            <c:strRef>
              <c:f>(Лист1!$I$2:$K$2,Лист1!$M$2:$O$2,Лист1!$Q$2:$R$2)</c:f>
              <c:strCache>
                <c:ptCount val="8"/>
                <c:pt idx="0">
                  <c:v>7-А</c:v>
                </c:pt>
                <c:pt idx="1">
                  <c:v>7-Б</c:v>
                </c:pt>
                <c:pt idx="2">
                  <c:v>7-В</c:v>
                </c:pt>
                <c:pt idx="3">
                  <c:v>8-А</c:v>
                </c:pt>
                <c:pt idx="4">
                  <c:v>8-Б</c:v>
                </c:pt>
                <c:pt idx="5">
                  <c:v>8-В</c:v>
                </c:pt>
                <c:pt idx="6">
                  <c:v>9-А</c:v>
                </c:pt>
                <c:pt idx="7">
                  <c:v>9-Б</c:v>
                </c:pt>
              </c:strCache>
            </c:strRef>
          </c:cat>
          <c:val>
            <c:numRef>
              <c:f>(Лист1!$I$26:$K$26,Лист1!$M$26:$O$26,Лист1!$Q$26:$R$26)</c:f>
              <c:numCache>
                <c:formatCode>0.0</c:formatCode>
                <c:ptCount val="8"/>
                <c:pt idx="0">
                  <c:v>7.1818181818181817</c:v>
                </c:pt>
                <c:pt idx="1">
                  <c:v>7.375</c:v>
                </c:pt>
                <c:pt idx="2">
                  <c:v>7.6071428571428568</c:v>
                </c:pt>
                <c:pt idx="3">
                  <c:v>5.9642857142857144</c:v>
                </c:pt>
                <c:pt idx="4">
                  <c:v>8.8387096774193541</c:v>
                </c:pt>
                <c:pt idx="5">
                  <c:v>5.90625</c:v>
                </c:pt>
                <c:pt idx="6">
                  <c:v>6.9666666666666668</c:v>
                </c:pt>
                <c:pt idx="7">
                  <c:v>7.5882352941176467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1649280"/>
        <c:axId val="192700992"/>
      </c:barChart>
      <c:catAx>
        <c:axId val="19164928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00992"/>
        <c:crosses val="autoZero"/>
        <c:auto val="1"/>
        <c:lblAlgn val="ctr"/>
        <c:lblOffset val="100"/>
        <c:noMultiLvlLbl val="0"/>
      </c:catAx>
      <c:valAx>
        <c:axId val="192700992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16492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Фізика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Лист1!$A$26</c:f>
              <c:strCache>
                <c:ptCount val="1"/>
                <c:pt idx="0">
                  <c:v>фізика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(Лист1!$T$26:$U$26,Лист1!$W$26:$X$26)</c:f>
              <c:numCache>
                <c:formatCode>0.0</c:formatCode>
                <c:ptCount val="4"/>
                <c:pt idx="0">
                  <c:v>7.4482758620689653</c:v>
                </c:pt>
                <c:pt idx="1">
                  <c:v>7.5882352941176467</c:v>
                </c:pt>
                <c:pt idx="2">
                  <c:v>8.25</c:v>
                </c:pt>
                <c:pt idx="3">
                  <c:v>8.9285714285714288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808960"/>
        <c:axId val="192703296"/>
      </c:barChart>
      <c:catAx>
        <c:axId val="19280896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03296"/>
        <c:crosses val="autoZero"/>
        <c:auto val="1"/>
        <c:lblAlgn val="ctr"/>
        <c:lblOffset val="100"/>
        <c:noMultiLvlLbl val="0"/>
      </c:catAx>
      <c:valAx>
        <c:axId val="192703296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8089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Хімія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Лист1!$A$27</c:f>
              <c:strCache>
                <c:ptCount val="1"/>
                <c:pt idx="0">
                  <c:v>хімія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(Лист1!$I$2:$K$2,Лист1!$M$2:$O$2,Лист1!$Q$2:$R$2)</c:f>
              <c:strCache>
                <c:ptCount val="8"/>
                <c:pt idx="0">
                  <c:v>7-А</c:v>
                </c:pt>
                <c:pt idx="1">
                  <c:v>7-Б</c:v>
                </c:pt>
                <c:pt idx="2">
                  <c:v>7-В</c:v>
                </c:pt>
                <c:pt idx="3">
                  <c:v>8-А</c:v>
                </c:pt>
                <c:pt idx="4">
                  <c:v>8-Б</c:v>
                </c:pt>
                <c:pt idx="5">
                  <c:v>8-В</c:v>
                </c:pt>
                <c:pt idx="6">
                  <c:v>9-А</c:v>
                </c:pt>
                <c:pt idx="7">
                  <c:v>9-Б</c:v>
                </c:pt>
              </c:strCache>
            </c:strRef>
          </c:cat>
          <c:val>
            <c:numRef>
              <c:f>(Лист1!$I$27:$K$27,Лист1!$M$27:$O$27,Лист1!$Q$27:$R$27)</c:f>
              <c:numCache>
                <c:formatCode>0.0</c:formatCode>
                <c:ptCount val="8"/>
                <c:pt idx="0">
                  <c:v>9.045454545454545</c:v>
                </c:pt>
                <c:pt idx="1">
                  <c:v>8.6875</c:v>
                </c:pt>
                <c:pt idx="2">
                  <c:v>9.5</c:v>
                </c:pt>
                <c:pt idx="3">
                  <c:v>7.7142857142857144</c:v>
                </c:pt>
                <c:pt idx="4">
                  <c:v>10.258064516129032</c:v>
                </c:pt>
                <c:pt idx="5">
                  <c:v>7.40625</c:v>
                </c:pt>
                <c:pt idx="6">
                  <c:v>8.1666666666666661</c:v>
                </c:pt>
                <c:pt idx="7">
                  <c:v>8.4705882352941178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809984"/>
        <c:axId val="192705600"/>
      </c:barChart>
      <c:catAx>
        <c:axId val="1928099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05600"/>
        <c:crosses val="autoZero"/>
        <c:auto val="1"/>
        <c:lblAlgn val="ctr"/>
        <c:lblOffset val="100"/>
        <c:noMultiLvlLbl val="0"/>
      </c:catAx>
      <c:valAx>
        <c:axId val="192705600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80998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Хімія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Лист1!$A$27</c:f>
              <c:strCache>
                <c:ptCount val="1"/>
                <c:pt idx="0">
                  <c:v>хімія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(Лист1!$T$27:$U$27,Лист1!$W$27:$X$27)</c:f>
              <c:numCache>
                <c:formatCode>0.0</c:formatCode>
                <c:ptCount val="4"/>
                <c:pt idx="0">
                  <c:v>9.2758620689655178</c:v>
                </c:pt>
                <c:pt idx="1">
                  <c:v>10.058823529411764</c:v>
                </c:pt>
                <c:pt idx="2">
                  <c:v>10.875</c:v>
                </c:pt>
                <c:pt idx="3">
                  <c:v>11.214285714285714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992256"/>
        <c:axId val="192707904"/>
      </c:barChart>
      <c:catAx>
        <c:axId val="1929922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07904"/>
        <c:crosses val="autoZero"/>
        <c:auto val="1"/>
        <c:lblAlgn val="ctr"/>
        <c:lblOffset val="100"/>
        <c:noMultiLvlLbl val="0"/>
      </c:catAx>
      <c:valAx>
        <c:axId val="192707904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9922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Лист1!$A$13</c:f>
              <c:strCache>
                <c:ptCount val="1"/>
                <c:pt idx="0">
                  <c:v>досліджуємо історію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(Лист1!$B$2:$C$2,Лист1!$E$2:$G$2,Лист1!$I$2:$K$2,Лист1!$M$2:$O$2)</c:f>
              <c:strCache>
                <c:ptCount val="11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</c:strCache>
            </c:strRef>
          </c:cat>
          <c:val>
            <c:numRef>
              <c:f>(Лист1!$B$13:$C$13,Лист1!$E$13:$G$13,Лист1!$I$13:$K$13,Лист1!$M$13:$O$13)</c:f>
              <c:numCache>
                <c:formatCode>0.0</c:formatCode>
                <c:ptCount val="11"/>
                <c:pt idx="0">
                  <c:v>8.8965517241379306</c:v>
                </c:pt>
                <c:pt idx="1">
                  <c:v>8.5483870967741939</c:v>
                </c:pt>
                <c:pt idx="2">
                  <c:v>8.1071428571428577</c:v>
                </c:pt>
                <c:pt idx="3">
                  <c:v>9</c:v>
                </c:pt>
                <c:pt idx="4">
                  <c:v>8.8260869565217384</c:v>
                </c:pt>
              </c:numCache>
            </c:numRef>
          </c:val>
        </c:ser>
        <c:ser>
          <c:idx val="1"/>
          <c:order val="1"/>
          <c:tx>
            <c:strRef>
              <c:f>Лист1!$A$14</c:f>
              <c:strCache>
                <c:ptCount val="1"/>
                <c:pt idx="0">
                  <c:v>історія і гром.освіта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(Лист1!$B$2:$C$2,Лист1!$E$2:$G$2,Лист1!$I$2:$K$2,Лист1!$M$2:$O$2)</c:f>
              <c:strCache>
                <c:ptCount val="11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</c:strCache>
            </c:strRef>
          </c:cat>
          <c:val>
            <c:numRef>
              <c:f>(Лист1!$B$14:$C$14,Лист1!$E$14:$G$14,Лист1!$I$14:$K$14,Лист1!$M$14:$O$14)</c:f>
              <c:numCache>
                <c:formatCode>General</c:formatCode>
                <c:ptCount val="11"/>
                <c:pt idx="5" formatCode="0.0">
                  <c:v>7.9090909090909092</c:v>
                </c:pt>
                <c:pt idx="6" formatCode="0.0">
                  <c:v>7.25</c:v>
                </c:pt>
                <c:pt idx="7" formatCode="0.0">
                  <c:v>8.3571428571428577</c:v>
                </c:pt>
                <c:pt idx="8" formatCode="0.0">
                  <c:v>7.8214285714285712</c:v>
                </c:pt>
                <c:pt idx="9" formatCode="0.0">
                  <c:v>8.9032258064516121</c:v>
                </c:pt>
                <c:pt idx="10" formatCode="0.0">
                  <c:v>6.625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2994304"/>
        <c:axId val="192162048"/>
      </c:barChart>
      <c:catAx>
        <c:axId val="19299430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162048"/>
        <c:crosses val="autoZero"/>
        <c:auto val="1"/>
        <c:lblAlgn val="ctr"/>
        <c:lblOffset val="100"/>
        <c:noMultiLvlLbl val="0"/>
      </c:catAx>
      <c:valAx>
        <c:axId val="19216204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299430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Лист1!$A$15</c:f>
              <c:strCache>
                <c:ptCount val="1"/>
                <c:pt idx="0">
                  <c:v>історія Укр.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(Лист1!$Q$2:$R$2,Лист1!$T$2:$U$2,Лист1!$W$2:$X$2)</c:f>
              <c:strCache>
                <c:ptCount val="6"/>
                <c:pt idx="0">
                  <c:v>9-А</c:v>
                </c:pt>
                <c:pt idx="1">
                  <c:v>9-Б</c:v>
                </c:pt>
                <c:pt idx="2">
                  <c:v>10-А</c:v>
                </c:pt>
                <c:pt idx="3">
                  <c:v>10-Б</c:v>
                </c:pt>
                <c:pt idx="4">
                  <c:v>11-А</c:v>
                </c:pt>
                <c:pt idx="5">
                  <c:v>11-Б</c:v>
                </c:pt>
              </c:strCache>
            </c:strRef>
          </c:cat>
          <c:val>
            <c:numRef>
              <c:f>(Лист1!$Q$15:$R$15,Лист1!$T$15:$U$15,Лист1!$W$15:$X$15)</c:f>
              <c:numCache>
                <c:formatCode>0.0</c:formatCode>
                <c:ptCount val="6"/>
                <c:pt idx="0">
                  <c:v>9.1666666666666661</c:v>
                </c:pt>
                <c:pt idx="1">
                  <c:v>8.5294117647058822</c:v>
                </c:pt>
                <c:pt idx="2">
                  <c:v>8</c:v>
                </c:pt>
                <c:pt idx="3">
                  <c:v>8.7058823529411757</c:v>
                </c:pt>
                <c:pt idx="4">
                  <c:v>9.2083333333333339</c:v>
                </c:pt>
                <c:pt idx="5">
                  <c:v>9.7857142857142865</c:v>
                </c:pt>
              </c:numCache>
            </c:numRef>
          </c:val>
        </c:ser>
        <c:ser>
          <c:idx val="1"/>
          <c:order val="1"/>
          <c:tx>
            <c:strRef>
              <c:f>Лист1!$A$16</c:f>
              <c:strCache>
                <c:ptCount val="1"/>
                <c:pt idx="0">
                  <c:v>всесв. історія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(Лист1!$Q$2:$R$2,Лист1!$T$2:$U$2,Лист1!$W$2:$X$2)</c:f>
              <c:strCache>
                <c:ptCount val="6"/>
                <c:pt idx="0">
                  <c:v>9-А</c:v>
                </c:pt>
                <c:pt idx="1">
                  <c:v>9-Б</c:v>
                </c:pt>
                <c:pt idx="2">
                  <c:v>10-А</c:v>
                </c:pt>
                <c:pt idx="3">
                  <c:v>10-Б</c:v>
                </c:pt>
                <c:pt idx="4">
                  <c:v>11-А</c:v>
                </c:pt>
                <c:pt idx="5">
                  <c:v>11-Б</c:v>
                </c:pt>
              </c:strCache>
            </c:strRef>
          </c:cat>
          <c:val>
            <c:numRef>
              <c:f>(Лист1!$Q$16:$R$16,Лист1!$T$16:$U$16,Лист1!$W$16:$X$16)</c:f>
              <c:numCache>
                <c:formatCode>0.0</c:formatCode>
                <c:ptCount val="6"/>
                <c:pt idx="0">
                  <c:v>8.9</c:v>
                </c:pt>
                <c:pt idx="1">
                  <c:v>8.7058823529411757</c:v>
                </c:pt>
                <c:pt idx="2">
                  <c:v>7.9655172413793105</c:v>
                </c:pt>
                <c:pt idx="3">
                  <c:v>9.117647058823529</c:v>
                </c:pt>
                <c:pt idx="4">
                  <c:v>9.5</c:v>
                </c:pt>
                <c:pt idx="5">
                  <c:v>10</c:v>
                </c:pt>
              </c:numCache>
            </c:numRef>
          </c:val>
        </c:ser>
        <c:ser>
          <c:idx val="2"/>
          <c:order val="2"/>
          <c:tx>
            <c:strRef>
              <c:f>Лист1!$A$17</c:f>
              <c:strCache>
                <c:ptCount val="1"/>
                <c:pt idx="0">
                  <c:v>правознавство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(Лист1!$Q$2:$R$2,Лист1!$T$2:$U$2,Лист1!$W$2:$X$2)</c:f>
              <c:strCache>
                <c:ptCount val="6"/>
                <c:pt idx="0">
                  <c:v>9-А</c:v>
                </c:pt>
                <c:pt idx="1">
                  <c:v>9-Б</c:v>
                </c:pt>
                <c:pt idx="2">
                  <c:v>10-А</c:v>
                </c:pt>
                <c:pt idx="3">
                  <c:v>10-Б</c:v>
                </c:pt>
                <c:pt idx="4">
                  <c:v>11-А</c:v>
                </c:pt>
                <c:pt idx="5">
                  <c:v>11-Б</c:v>
                </c:pt>
              </c:strCache>
            </c:strRef>
          </c:cat>
          <c:val>
            <c:numRef>
              <c:f>(Лист1!$Q$17:$R$17,Лист1!$T$17:$U$17,Лист1!$W$17:$X$17)</c:f>
              <c:numCache>
                <c:formatCode>0.0</c:formatCode>
                <c:ptCount val="6"/>
                <c:pt idx="0">
                  <c:v>8.6</c:v>
                </c:pt>
                <c:pt idx="1">
                  <c:v>9.2941176470588243</c:v>
                </c:pt>
              </c:numCache>
            </c:numRef>
          </c:val>
        </c:ser>
        <c:ser>
          <c:idx val="3"/>
          <c:order val="3"/>
          <c:tx>
            <c:strRef>
              <c:f>Лист1!$A$18</c:f>
              <c:strCache>
                <c:ptCount val="1"/>
                <c:pt idx="0">
                  <c:v>громад. освіта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(Лист1!$Q$2:$R$2,Лист1!$T$2:$U$2,Лист1!$W$2:$X$2)</c:f>
              <c:strCache>
                <c:ptCount val="6"/>
                <c:pt idx="0">
                  <c:v>9-А</c:v>
                </c:pt>
                <c:pt idx="1">
                  <c:v>9-Б</c:v>
                </c:pt>
                <c:pt idx="2">
                  <c:v>10-А</c:v>
                </c:pt>
                <c:pt idx="3">
                  <c:v>10-Б</c:v>
                </c:pt>
                <c:pt idx="4">
                  <c:v>11-А</c:v>
                </c:pt>
                <c:pt idx="5">
                  <c:v>11-Б</c:v>
                </c:pt>
              </c:strCache>
            </c:strRef>
          </c:cat>
          <c:val>
            <c:numRef>
              <c:f>(Лист1!$Q$18:$R$18,Лист1!$T$18:$U$18,Лист1!$W$18:$X$18)</c:f>
              <c:numCache>
                <c:formatCode>General</c:formatCode>
                <c:ptCount val="6"/>
                <c:pt idx="2" formatCode="0.0">
                  <c:v>10.448275862068966</c:v>
                </c:pt>
                <c:pt idx="3" formatCode="0.0">
                  <c:v>11.058823529411764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73184"/>
        <c:axId val="192164352"/>
      </c:barChart>
      <c:catAx>
        <c:axId val="1933731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164352"/>
        <c:crosses val="autoZero"/>
        <c:auto val="1"/>
        <c:lblAlgn val="ctr"/>
        <c:lblOffset val="100"/>
        <c:noMultiLvlLbl val="0"/>
      </c:catAx>
      <c:valAx>
        <c:axId val="19216435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37318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Лист1!$A$37</c:f>
              <c:strCache>
                <c:ptCount val="1"/>
                <c:pt idx="0">
                  <c:v>1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(Лист1!$B$37:$C$37,Лист1!$E$37:$G$37,Лист1!$I$37:$K$37,Лист1!$M$37:$O$37,Лист1!$Q$37:$R$37)</c:f>
              <c:numCache>
                <c:formatCode>0.0</c:formatCode>
                <c:ptCount val="13"/>
                <c:pt idx="0">
                  <c:v>10.071428571428571</c:v>
                </c:pt>
                <c:pt idx="1">
                  <c:v>9.9375</c:v>
                </c:pt>
                <c:pt idx="2">
                  <c:v>9.9285714285714288</c:v>
                </c:pt>
                <c:pt idx="3">
                  <c:v>10.5</c:v>
                </c:pt>
                <c:pt idx="4">
                  <c:v>10.454545454545455</c:v>
                </c:pt>
                <c:pt idx="5">
                  <c:v>9.9166666666666661</c:v>
                </c:pt>
                <c:pt idx="6">
                  <c:v>9.5</c:v>
                </c:pt>
                <c:pt idx="7">
                  <c:v>10.076923076923077</c:v>
                </c:pt>
                <c:pt idx="8">
                  <c:v>9.4615384615384617</c:v>
                </c:pt>
                <c:pt idx="9">
                  <c:v>9.9333333333333336</c:v>
                </c:pt>
                <c:pt idx="10">
                  <c:v>10.125</c:v>
                </c:pt>
                <c:pt idx="11">
                  <c:v>10.066666666666666</c:v>
                </c:pt>
                <c:pt idx="12">
                  <c:v>10.111111111111111</c:v>
                </c:pt>
              </c:numCache>
            </c:numRef>
          </c:val>
        </c:ser>
        <c:ser>
          <c:idx val="1"/>
          <c:order val="1"/>
          <c:tx>
            <c:strRef>
              <c:f>Лист1!$A$38</c:f>
              <c:strCache>
                <c:ptCount val="1"/>
                <c:pt idx="0">
                  <c:v>2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(Лист1!$B$38:$C$38,Лист1!$E$38:$G$38,Лист1!$I$38:$K$38,Лист1!$M$38:$O$38,Лист1!$Q$38:$R$38)</c:f>
              <c:numCache>
                <c:formatCode>0.0</c:formatCode>
                <c:ptCount val="13"/>
                <c:pt idx="0">
                  <c:v>10</c:v>
                </c:pt>
                <c:pt idx="1">
                  <c:v>10.133333333333333</c:v>
                </c:pt>
                <c:pt idx="2">
                  <c:v>9.5</c:v>
                </c:pt>
                <c:pt idx="3">
                  <c:v>10.076923076923077</c:v>
                </c:pt>
                <c:pt idx="4">
                  <c:v>9.4166666666666661</c:v>
                </c:pt>
                <c:pt idx="5">
                  <c:v>10.4</c:v>
                </c:pt>
                <c:pt idx="6">
                  <c:v>9.1666666666666661</c:v>
                </c:pt>
                <c:pt idx="7">
                  <c:v>9.8000000000000007</c:v>
                </c:pt>
                <c:pt idx="8">
                  <c:v>9.4666666666666668</c:v>
                </c:pt>
                <c:pt idx="9">
                  <c:v>10.4375</c:v>
                </c:pt>
                <c:pt idx="10">
                  <c:v>9.75</c:v>
                </c:pt>
                <c:pt idx="11">
                  <c:v>9.9333333333333336</c:v>
                </c:pt>
                <c:pt idx="12">
                  <c:v>10.875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75744"/>
        <c:axId val="192166080"/>
      </c:barChart>
      <c:catAx>
        <c:axId val="193375744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166080"/>
        <c:crosses val="autoZero"/>
        <c:auto val="1"/>
        <c:lblAlgn val="ctr"/>
        <c:lblOffset val="100"/>
        <c:noMultiLvlLbl val="0"/>
      </c:catAx>
      <c:valAx>
        <c:axId val="192166080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37574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Лист1!$A$37</c:f>
              <c:strCache>
                <c:ptCount val="1"/>
                <c:pt idx="0">
                  <c:v>1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(Лист1!$T$37:$U$37,Лист1!$W$37:$X$37)</c:f>
              <c:numCache>
                <c:formatCode>0.0</c:formatCode>
                <c:ptCount val="4"/>
                <c:pt idx="0">
                  <c:v>10.466666666666667</c:v>
                </c:pt>
                <c:pt idx="1">
                  <c:v>10.25</c:v>
                </c:pt>
                <c:pt idx="2">
                  <c:v>10.3</c:v>
                </c:pt>
                <c:pt idx="3">
                  <c:v>10.428571428571429</c:v>
                </c:pt>
              </c:numCache>
            </c:numRef>
          </c:val>
        </c:ser>
        <c:ser>
          <c:idx val="1"/>
          <c:order val="1"/>
          <c:tx>
            <c:strRef>
              <c:f>Лист1!$A$38</c:f>
              <c:strCache>
                <c:ptCount val="1"/>
                <c:pt idx="0">
                  <c:v>2 група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(Лист1!$T$38:$U$38,Лист1!$W$38:$X$38)</c:f>
              <c:numCache>
                <c:formatCode>0.0</c:formatCode>
                <c:ptCount val="4"/>
                <c:pt idx="0">
                  <c:v>10.5</c:v>
                </c:pt>
                <c:pt idx="1">
                  <c:v>10.777777777777779</c:v>
                </c:pt>
                <c:pt idx="2">
                  <c:v>10.785714285714286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472000"/>
        <c:axId val="192725568"/>
      </c:barChart>
      <c:catAx>
        <c:axId val="19347200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25568"/>
        <c:crosses val="autoZero"/>
        <c:auto val="1"/>
        <c:lblAlgn val="ctr"/>
        <c:lblOffset val="100"/>
        <c:noMultiLvlLbl val="0"/>
      </c:catAx>
      <c:valAx>
        <c:axId val="19272556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47200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6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Лист1!$A$39</c:f>
              <c:strCache>
                <c:ptCount val="1"/>
                <c:pt idx="0">
                  <c:v>дівчата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(Лист1!$B$39:$C$39,Лист1!$E$39:$G$39,Лист1!$I$39:$K$39,Лист1!$M$39:$O$39,Лист1!$Q$39:$R$39)</c:f>
              <c:numCache>
                <c:formatCode>0.0</c:formatCode>
                <c:ptCount val="13"/>
                <c:pt idx="0">
                  <c:v>9.9473684210526319</c:v>
                </c:pt>
                <c:pt idx="1">
                  <c:v>10</c:v>
                </c:pt>
                <c:pt idx="2">
                  <c:v>9.9285714285714288</c:v>
                </c:pt>
                <c:pt idx="3">
                  <c:v>10.846153846153847</c:v>
                </c:pt>
                <c:pt idx="7">
                  <c:v>11</c:v>
                </c:pt>
                <c:pt idx="8">
                  <c:v>9.5882352941176467</c:v>
                </c:pt>
                <c:pt idx="9">
                  <c:v>10.909090909090908</c:v>
                </c:pt>
                <c:pt idx="10">
                  <c:v>10.066666666666666</c:v>
                </c:pt>
                <c:pt idx="11">
                  <c:v>10.1875</c:v>
                </c:pt>
              </c:numCache>
            </c:numRef>
          </c:val>
        </c:ser>
        <c:ser>
          <c:idx val="1"/>
          <c:order val="1"/>
          <c:tx>
            <c:strRef>
              <c:f>Лист1!$A$40</c:f>
              <c:strCache>
                <c:ptCount val="1"/>
                <c:pt idx="0">
                  <c:v>хлопці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(Лист1!$B$40:$C$40,Лист1!$E$40:$G$40,Лист1!$I$40:$K$40,Лист1!$M$40:$O$40,Лист1!$Q$40:$R$40)</c:f>
              <c:numCache>
                <c:formatCode>0.0</c:formatCode>
                <c:ptCount val="13"/>
                <c:pt idx="0">
                  <c:v>11.1</c:v>
                </c:pt>
                <c:pt idx="1">
                  <c:v>11.181818181818182</c:v>
                </c:pt>
                <c:pt idx="2">
                  <c:v>9.6428571428571423</c:v>
                </c:pt>
                <c:pt idx="3">
                  <c:v>10.714285714285714</c:v>
                </c:pt>
                <c:pt idx="7">
                  <c:v>9.9285714285714288</c:v>
                </c:pt>
                <c:pt idx="8">
                  <c:v>11.090909090909092</c:v>
                </c:pt>
                <c:pt idx="9">
                  <c:v>10.35</c:v>
                </c:pt>
                <c:pt idx="10">
                  <c:v>9.7058823529411757</c:v>
                </c:pt>
                <c:pt idx="11">
                  <c:v>9.9285714285714288</c:v>
                </c:pt>
              </c:numCache>
            </c:numRef>
          </c:val>
        </c:ser>
        <c:ser>
          <c:idx val="2"/>
          <c:order val="2"/>
          <c:tx>
            <c:strRef>
              <c:f>Лист1!$A$41</c:f>
              <c:strCache>
                <c:ptCount val="1"/>
                <c:pt idx="0">
                  <c:v>змішано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(Лист1!$B$41:$C$41,Лист1!$E$41:$G$41,Лист1!$I$41:$K$41,Лист1!$M$41:$O$41,Лист1!$Q$41:$R$41)</c:f>
              <c:numCache>
                <c:formatCode>General</c:formatCode>
                <c:ptCount val="13"/>
                <c:pt idx="4" formatCode="0.0">
                  <c:v>10.913043478260869</c:v>
                </c:pt>
                <c:pt idx="5" formatCode="0.0">
                  <c:v>10.772727272727273</c:v>
                </c:pt>
                <c:pt idx="6" formatCode="0.0">
                  <c:v>10.4375</c:v>
                </c:pt>
                <c:pt idx="12" formatCode="0.0">
                  <c:v>10.882352941176471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7840"/>
        <c:axId val="192727872"/>
      </c:barChart>
      <c:catAx>
        <c:axId val="193187840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27872"/>
        <c:crosses val="autoZero"/>
        <c:auto val="1"/>
        <c:lblAlgn val="ctr"/>
        <c:lblOffset val="100"/>
        <c:noMultiLvlLbl val="0"/>
      </c:catAx>
      <c:valAx>
        <c:axId val="192727872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18784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7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Лист1!$A$34</c:f>
              <c:strCache>
                <c:ptCount val="1"/>
                <c:pt idx="0">
                  <c:v>муз. мист.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(Лист1!$B$34:$C$34,Лист1!$E$34:$G$34,Лист1!$I$34:$K$34,Лист1!$M$34:$O$34,Лист1!$Q$34:$R$34)</c:f>
              <c:numCache>
                <c:formatCode>0.0</c:formatCode>
                <c:ptCount val="13"/>
                <c:pt idx="0">
                  <c:v>9.8275862068965516</c:v>
                </c:pt>
                <c:pt idx="1">
                  <c:v>9.8387096774193541</c:v>
                </c:pt>
                <c:pt idx="2">
                  <c:v>9.3928571428571423</c:v>
                </c:pt>
                <c:pt idx="3">
                  <c:v>10.888888888888889</c:v>
                </c:pt>
                <c:pt idx="4">
                  <c:v>9.7391304347826093</c:v>
                </c:pt>
              </c:numCache>
            </c:numRef>
          </c:val>
        </c:ser>
        <c:ser>
          <c:idx val="1"/>
          <c:order val="1"/>
          <c:tx>
            <c:strRef>
              <c:f>Лист1!$A$35</c:f>
              <c:strCache>
                <c:ptCount val="1"/>
                <c:pt idx="0">
                  <c:v>образ. мист.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(Лист1!$B$35:$C$35,Лист1!$E$35:$G$35,Лист1!$I$35:$K$35,Лист1!$M$35:$O$35,Лист1!$Q$35:$R$35)</c:f>
              <c:numCache>
                <c:formatCode>0.0</c:formatCode>
                <c:ptCount val="13"/>
                <c:pt idx="0">
                  <c:v>9.931034482758621</c:v>
                </c:pt>
                <c:pt idx="1">
                  <c:v>9.9032258064516121</c:v>
                </c:pt>
                <c:pt idx="2">
                  <c:v>9.7142857142857135</c:v>
                </c:pt>
                <c:pt idx="3">
                  <c:v>10.777777777777779</c:v>
                </c:pt>
                <c:pt idx="4">
                  <c:v>9.9565217391304355</c:v>
                </c:pt>
              </c:numCache>
            </c:numRef>
          </c:val>
        </c:ser>
        <c:ser>
          <c:idx val="2"/>
          <c:order val="2"/>
          <c:tx>
            <c:strRef>
              <c:f>Лист1!$A$36</c:f>
              <c:strCache>
                <c:ptCount val="1"/>
                <c:pt idx="0">
                  <c:v>мистецтво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(Лист1!$B$36:$C$36,Лист1!$E$36:$G$36,Лист1!$I$36:$K$36,Лист1!$M$36:$O$36,Лист1!$Q$36:$R$36)</c:f>
              <c:numCache>
                <c:formatCode>General</c:formatCode>
                <c:ptCount val="13"/>
                <c:pt idx="5" formatCode="0.0">
                  <c:v>9.7272727272727266</c:v>
                </c:pt>
                <c:pt idx="6" formatCode="0.0">
                  <c:v>8.9375</c:v>
                </c:pt>
                <c:pt idx="7" formatCode="0.0">
                  <c:v>10.178571428571429</c:v>
                </c:pt>
                <c:pt idx="8" formatCode="0.0">
                  <c:v>8.75</c:v>
                </c:pt>
                <c:pt idx="9" formatCode="0.0">
                  <c:v>11.129032258064516</c:v>
                </c:pt>
                <c:pt idx="10" formatCode="0.0">
                  <c:v>8.84375</c:v>
                </c:pt>
                <c:pt idx="11" formatCode="0.0">
                  <c:v>9.6666666666666661</c:v>
                </c:pt>
                <c:pt idx="12" formatCode="0.0">
                  <c:v>10.941176470588236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9376"/>
        <c:axId val="192730176"/>
      </c:barChart>
      <c:catAx>
        <c:axId val="1931893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30176"/>
        <c:crosses val="autoZero"/>
        <c:auto val="1"/>
        <c:lblAlgn val="ctr"/>
        <c:lblOffset val="100"/>
        <c:noMultiLvlLbl val="0"/>
      </c:catAx>
      <c:valAx>
        <c:axId val="19273017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1893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7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Лист1!$A$36</c:f>
              <c:strCache>
                <c:ptCount val="1"/>
                <c:pt idx="0">
                  <c:v>мистецтво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(Лист1!$T$36:$U$36,Лист1!$W$36:$X$36)</c:f>
              <c:numCache>
                <c:formatCode>0.0</c:formatCode>
                <c:ptCount val="4"/>
                <c:pt idx="0">
                  <c:v>10.96551724137931</c:v>
                </c:pt>
                <c:pt idx="1">
                  <c:v>11.411764705882353</c:v>
                </c:pt>
                <c:pt idx="2">
                  <c:v>10.333333333333334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11232"/>
        <c:axId val="192732480"/>
      </c:barChart>
      <c:catAx>
        <c:axId val="193311232"/>
        <c:scaling>
          <c:orientation val="minMax"/>
        </c:scaling>
        <c:delete val="0"/>
        <c:axPos val="b"/>
        <c:majorTickMark val="none"/>
        <c:minorTickMark val="none"/>
        <c:tickLblPos val="nextTo"/>
        <c:crossAx val="192732480"/>
        <c:crosses val="autoZero"/>
        <c:auto val="1"/>
        <c:lblAlgn val="ctr"/>
        <c:lblOffset val="100"/>
        <c:noMultiLvlLbl val="0"/>
      </c:catAx>
      <c:valAx>
        <c:axId val="192732480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31123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7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Лист1!$A$30</c:f>
              <c:strCache>
                <c:ptCount val="1"/>
                <c:pt idx="0">
                  <c:v>здоров'я, безпека добробут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(Лист1!$B$30:$C$30,Лист1!$E$30:$G$30,Лист1!$I$30:$K$30,Лист1!$M$30:$O$30,Лист1!$Q$30:$R$30)</c:f>
              <c:numCache>
                <c:formatCode>0.0</c:formatCode>
                <c:ptCount val="13"/>
                <c:pt idx="0">
                  <c:v>9.6896551724137936</c:v>
                </c:pt>
                <c:pt idx="1">
                  <c:v>10.64516129032258</c:v>
                </c:pt>
                <c:pt idx="2">
                  <c:v>11.107142857142858</c:v>
                </c:pt>
                <c:pt idx="3">
                  <c:v>11.185185185185185</c:v>
                </c:pt>
                <c:pt idx="4">
                  <c:v>11.608695652173912</c:v>
                </c:pt>
                <c:pt idx="5">
                  <c:v>11.181818181818182</c:v>
                </c:pt>
                <c:pt idx="6">
                  <c:v>9.375</c:v>
                </c:pt>
                <c:pt idx="7">
                  <c:v>10.142857142857142</c:v>
                </c:pt>
                <c:pt idx="8">
                  <c:v>9.6071428571428577</c:v>
                </c:pt>
                <c:pt idx="9">
                  <c:v>10.064516129032258</c:v>
                </c:pt>
                <c:pt idx="10">
                  <c:v>10.875</c:v>
                </c:pt>
              </c:numCache>
            </c:numRef>
          </c:val>
        </c:ser>
        <c:ser>
          <c:idx val="1"/>
          <c:order val="1"/>
          <c:tx>
            <c:strRef>
              <c:f>Лист1!$A$31</c:f>
              <c:strCache>
                <c:ptCount val="1"/>
                <c:pt idx="0">
                  <c:v>основи здоров'я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(Лист1!$B$31:$C$31,Лист1!$E$31:$G$31,Лист1!$I$31:$K$31,Лист1!$M$31:$O$31,Лист1!$Q$31:$R$31)</c:f>
              <c:numCache>
                <c:formatCode>General</c:formatCode>
                <c:ptCount val="13"/>
                <c:pt idx="11" formatCode="0.0">
                  <c:v>11.033333333333333</c:v>
                </c:pt>
                <c:pt idx="12" formatCode="0.0">
                  <c:v>11.235294117647058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312768"/>
        <c:axId val="193128128"/>
      </c:barChart>
      <c:catAx>
        <c:axId val="19331276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3128128"/>
        <c:crosses val="autoZero"/>
        <c:auto val="1"/>
        <c:lblAlgn val="ctr"/>
        <c:lblOffset val="100"/>
        <c:noMultiLvlLbl val="0"/>
      </c:catAx>
      <c:valAx>
        <c:axId val="193128128"/>
        <c:scaling>
          <c:orientation val="minMax"/>
          <c:max val="12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31276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800"/>
            </a:pPr>
            <a:r>
              <a:rPr lang="ru-RU" sz="2800"/>
              <a:t>Фінансова грамотність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Лист1!$A$32</c:f>
              <c:strCache>
                <c:ptCount val="1"/>
                <c:pt idx="0">
                  <c:v>фін. грам.</c:v>
                </c:pt>
              </c:strCache>
            </c:strRef>
          </c:tx>
          <c:invertIfNegative val="0"/>
          <c:cat>
            <c:strRef>
              <c:f>Лист1!$M$2:$O$2</c:f>
              <c:strCache>
                <c:ptCount val="3"/>
                <c:pt idx="0">
                  <c:v>8-А</c:v>
                </c:pt>
                <c:pt idx="1">
                  <c:v>8-Б</c:v>
                </c:pt>
                <c:pt idx="2">
                  <c:v>8-В</c:v>
                </c:pt>
              </c:strCache>
            </c:strRef>
          </c:cat>
          <c:val>
            <c:numRef>
              <c:f>Лист1!$M$32:$O$32</c:f>
              <c:numCache>
                <c:formatCode>0.0</c:formatCode>
                <c:ptCount val="3"/>
                <c:pt idx="0">
                  <c:v>8.3571428571428577</c:v>
                </c:pt>
                <c:pt idx="1">
                  <c:v>10.096774193548388</c:v>
                </c:pt>
                <c:pt idx="2">
                  <c:v>7.8125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609728"/>
        <c:axId val="193130432"/>
      </c:barChart>
      <c:catAx>
        <c:axId val="19360972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3130432"/>
        <c:crosses val="autoZero"/>
        <c:auto val="1"/>
        <c:lblAlgn val="ctr"/>
        <c:lblOffset val="100"/>
        <c:noMultiLvlLbl val="0"/>
      </c:catAx>
      <c:valAx>
        <c:axId val="193130432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60972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Лист1!$A$42</c:f>
              <c:strCache>
                <c:ptCount val="1"/>
                <c:pt idx="0">
                  <c:v>фіз. культ.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(Лист1!$B$2:$C$2,Лист1!$E$2:$G$2,Лист1!$I$2:$K$2,Лист1!$M$2:$O$2,Лист1!$Q$2:$R$2)</c:f>
              <c:strCache>
                <c:ptCount val="13"/>
                <c:pt idx="0">
                  <c:v>5-А</c:v>
                </c:pt>
                <c:pt idx="1">
                  <c:v>5-Б</c:v>
                </c:pt>
                <c:pt idx="2">
                  <c:v>6-А</c:v>
                </c:pt>
                <c:pt idx="3">
                  <c:v>6-Б</c:v>
                </c:pt>
                <c:pt idx="4">
                  <c:v>6-В</c:v>
                </c:pt>
                <c:pt idx="5">
                  <c:v>7-А</c:v>
                </c:pt>
                <c:pt idx="6">
                  <c:v>7-Б</c:v>
                </c:pt>
                <c:pt idx="7">
                  <c:v>7-В</c:v>
                </c:pt>
                <c:pt idx="8">
                  <c:v>8-А</c:v>
                </c:pt>
                <c:pt idx="9">
                  <c:v>8-Б</c:v>
                </c:pt>
                <c:pt idx="10">
                  <c:v>8-В</c:v>
                </c:pt>
                <c:pt idx="11">
                  <c:v>9-А</c:v>
                </c:pt>
                <c:pt idx="12">
                  <c:v>9-Б</c:v>
                </c:pt>
              </c:strCache>
            </c:strRef>
          </c:cat>
          <c:val>
            <c:numRef>
              <c:f>(Лист1!$B$42:$C$42,Лист1!$E$42:$G$42,Лист1!$I$42:$K$42,Лист1!$M$42:$O$42,Лист1!$Q$42:$R$42)</c:f>
              <c:numCache>
                <c:formatCode>0.0</c:formatCode>
                <c:ptCount val="13"/>
                <c:pt idx="0">
                  <c:v>11.344827586206897</c:v>
                </c:pt>
                <c:pt idx="1">
                  <c:v>11.32258064516129</c:v>
                </c:pt>
                <c:pt idx="2">
                  <c:v>11.464285714285714</c:v>
                </c:pt>
                <c:pt idx="3">
                  <c:v>11.851851851851851</c:v>
                </c:pt>
                <c:pt idx="4">
                  <c:v>11.695652173913043</c:v>
                </c:pt>
                <c:pt idx="5">
                  <c:v>10.857142857142858</c:v>
                </c:pt>
                <c:pt idx="6">
                  <c:v>10.6</c:v>
                </c:pt>
                <c:pt idx="7">
                  <c:v>11.111111111111111</c:v>
                </c:pt>
                <c:pt idx="8">
                  <c:v>10</c:v>
                </c:pt>
                <c:pt idx="9">
                  <c:v>11.161290322580646</c:v>
                </c:pt>
                <c:pt idx="10">
                  <c:v>10.09375</c:v>
                </c:pt>
                <c:pt idx="11">
                  <c:v>11.466666666666667</c:v>
                </c:pt>
                <c:pt idx="12">
                  <c:v>11.588235294117647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611776"/>
        <c:axId val="193132736"/>
      </c:barChart>
      <c:catAx>
        <c:axId val="19361177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3132736"/>
        <c:crosses val="autoZero"/>
        <c:auto val="1"/>
        <c:lblAlgn val="ctr"/>
        <c:lblOffset val="100"/>
        <c:noMultiLvlLbl val="0"/>
      </c:catAx>
      <c:valAx>
        <c:axId val="193132736"/>
        <c:scaling>
          <c:orientation val="minMax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6117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Лист1!$S$42</c:f>
              <c:strCache>
                <c:ptCount val="1"/>
                <c:pt idx="0">
                  <c:v>дівчата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(Лист1!$T$42:$U$42,Лист1!$W$42:$X$42)</c:f>
              <c:numCache>
                <c:formatCode>0.0</c:formatCode>
                <c:ptCount val="4"/>
                <c:pt idx="0">
                  <c:v>10.388888888888889</c:v>
                </c:pt>
                <c:pt idx="1">
                  <c:v>11.2</c:v>
                </c:pt>
                <c:pt idx="2">
                  <c:v>10.8125</c:v>
                </c:pt>
                <c:pt idx="3">
                  <c:v>11.538461538461538</c:v>
                </c:pt>
              </c:numCache>
            </c:numRef>
          </c:val>
        </c:ser>
        <c:ser>
          <c:idx val="1"/>
          <c:order val="1"/>
          <c:tx>
            <c:strRef>
              <c:f>Лист1!$S$43</c:f>
              <c:strCache>
                <c:ptCount val="1"/>
                <c:pt idx="0">
                  <c:v>хлопці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(Лист1!$T$43:$U$43,Лист1!$W$43:$X$43)</c:f>
              <c:numCache>
                <c:formatCode>General</c:formatCode>
                <c:ptCount val="4"/>
                <c:pt idx="0" formatCode="0.0">
                  <c:v>11.636363636363637</c:v>
                </c:pt>
                <c:pt idx="2" formatCode="0.0">
                  <c:v>11.714285714285714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732608"/>
        <c:axId val="193675840"/>
      </c:barChart>
      <c:catAx>
        <c:axId val="193732608"/>
        <c:scaling>
          <c:orientation val="minMax"/>
        </c:scaling>
        <c:delete val="0"/>
        <c:axPos val="b"/>
        <c:majorTickMark val="none"/>
        <c:minorTickMark val="none"/>
        <c:tickLblPos val="nextTo"/>
        <c:crossAx val="193675840"/>
        <c:crosses val="autoZero"/>
        <c:auto val="1"/>
        <c:lblAlgn val="ctr"/>
        <c:lblOffset val="100"/>
        <c:noMultiLvlLbl val="0"/>
      </c:catAx>
      <c:valAx>
        <c:axId val="193675840"/>
        <c:scaling>
          <c:orientation val="minMax"/>
          <c:max val="12"/>
          <c:min val="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732608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Лист1!$S$40</c:f>
              <c:strCache>
                <c:ptCount val="1"/>
                <c:pt idx="0">
                  <c:v>захист України </c:v>
                </c:pt>
              </c:strCache>
            </c:strRef>
          </c:tx>
          <c:spPr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 prst="slope"/>
            </a:sp3d>
          </c:spPr>
          <c:invertIfNegative val="0"/>
          <c:cat>
            <c:strRef>
              <c:f>(Лист1!$T$2:$U$2,Лист1!$W$2:$X$2)</c:f>
              <c:strCache>
                <c:ptCount val="4"/>
                <c:pt idx="0">
                  <c:v>10-А</c:v>
                </c:pt>
                <c:pt idx="1">
                  <c:v>10-Б</c:v>
                </c:pt>
                <c:pt idx="2">
                  <c:v>11-А</c:v>
                </c:pt>
                <c:pt idx="3">
                  <c:v>11-Б</c:v>
                </c:pt>
              </c:strCache>
            </c:strRef>
          </c:cat>
          <c:val>
            <c:numRef>
              <c:f>(Лист1!$T$40:$U$40,Лист1!$W$40:$X$40)</c:f>
              <c:numCache>
                <c:formatCode>0.0</c:formatCode>
                <c:ptCount val="4"/>
                <c:pt idx="0">
                  <c:v>10.551724137931034</c:v>
                </c:pt>
                <c:pt idx="1">
                  <c:v>10.647058823529411</c:v>
                </c:pt>
                <c:pt idx="2">
                  <c:v>10.75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734656"/>
        <c:axId val="193678144"/>
      </c:barChart>
      <c:catAx>
        <c:axId val="193734656"/>
        <c:scaling>
          <c:orientation val="minMax"/>
        </c:scaling>
        <c:delete val="0"/>
        <c:axPos val="b"/>
        <c:majorTickMark val="none"/>
        <c:minorTickMark val="none"/>
        <c:tickLblPos val="nextTo"/>
        <c:crossAx val="193678144"/>
        <c:crosses val="autoZero"/>
        <c:auto val="1"/>
        <c:lblAlgn val="ctr"/>
        <c:lblOffset val="100"/>
        <c:noMultiLvlLbl val="0"/>
      </c:catAx>
      <c:valAx>
        <c:axId val="193678144"/>
        <c:scaling>
          <c:orientation val="minMax"/>
          <c:max val="12"/>
          <c:min val="0"/>
        </c:scaling>
        <c:delete val="0"/>
        <c:axPos val="l"/>
        <c:majorGridlines/>
        <c:numFmt formatCode="0.0" sourceLinked="1"/>
        <c:majorTickMark val="none"/>
        <c:minorTickMark val="none"/>
        <c:tickLblPos val="nextTo"/>
        <c:crossAx val="19373465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  <c:showDLblsOverMax val="0"/>
  </c:chart>
  <c:txPr>
    <a:bodyPr/>
    <a:lstStyle/>
    <a:p>
      <a:pPr>
        <a:defRPr sz="1600" b="1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6DB9EC-0960-4A30-AAA3-E1563E7C34FB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2B6EAC-7DD3-4680-9357-2749758D05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667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118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154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63097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118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3910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7750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4630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74630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7119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0794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479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611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49545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1859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1859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1377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88553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3645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2B6EAC-7DD3-4680-9357-2749758D05A4}" type="slidenum">
              <a:rPr lang="ru-RU" smtClean="0"/>
              <a:t>79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22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8297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2262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5486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6411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16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4287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3735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27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33962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99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07875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159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565431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3555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5672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40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3324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42" r:id="rId1"/>
    <p:sldLayoutId id="2147484243" r:id="rId2"/>
    <p:sldLayoutId id="2147484244" r:id="rId3"/>
    <p:sldLayoutId id="2147484245" r:id="rId4"/>
    <p:sldLayoutId id="2147484246" r:id="rId5"/>
    <p:sldLayoutId id="2147484247" r:id="rId6"/>
    <p:sldLayoutId id="2147484248" r:id="rId7"/>
    <p:sldLayoutId id="2147484249" r:id="rId8"/>
    <p:sldLayoutId id="2147484250" r:id="rId9"/>
    <p:sldLayoutId id="2147484251" r:id="rId10"/>
    <p:sldLayoutId id="2147484252" r:id="rId11"/>
    <p:sldLayoutId id="2147484253" r:id="rId12"/>
    <p:sldLayoutId id="2147484254" r:id="rId13"/>
    <p:sldLayoutId id="2147484255" r:id="rId14"/>
    <p:sldLayoutId id="2147484256" r:id="rId15"/>
    <p:sldLayoutId id="214748425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3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4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5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9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0.xml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1.xml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2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3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4.xml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5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9.xml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0.xml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1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2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3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4.xml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5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7.xml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8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9.xml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0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1.xml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2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3.xml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4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5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ctrTitle"/>
          </p:nvPr>
        </p:nvSpPr>
        <p:spPr>
          <a:xfrm>
            <a:off x="685800" y="21771"/>
            <a:ext cx="8458200" cy="33361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65" marR="5080" algn="ctr">
              <a:lnSpc>
                <a:spcPct val="100000"/>
              </a:lnSpc>
              <a:spcBef>
                <a:spcPts val="95"/>
              </a:spcBef>
              <a:tabLst>
                <a:tab pos="553720" algn="l"/>
              </a:tabLst>
            </a:pPr>
            <a:r>
              <a:rPr lang="uk-UA" sz="3600" b="1" dirty="0">
                <a:solidFill>
                  <a:srgbClr val="002060"/>
                </a:solidFill>
              </a:rPr>
              <a:t>Звіт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заступника директора з НВР </a:t>
            </a:r>
            <a:r>
              <a:rPr lang="uk-UA" sz="3600" b="1" dirty="0" smtClean="0">
                <a:solidFill>
                  <a:srgbClr val="002060"/>
                </a:solidFill>
              </a:rPr>
              <a:t/>
            </a:r>
            <a:br>
              <a:rPr lang="uk-UA" sz="3600" b="1" dirty="0" smtClean="0">
                <a:solidFill>
                  <a:srgbClr val="002060"/>
                </a:solidFill>
              </a:rPr>
            </a:br>
            <a:r>
              <a:rPr lang="uk-UA" sz="3600" b="1" dirty="0" smtClean="0">
                <a:solidFill>
                  <a:srgbClr val="002060"/>
                </a:solidFill>
              </a:rPr>
              <a:t>Ліцею </a:t>
            </a:r>
            <a:r>
              <a:rPr lang="uk-UA" sz="3600" b="1" dirty="0">
                <a:solidFill>
                  <a:srgbClr val="002060"/>
                </a:solidFill>
              </a:rPr>
              <a:t>№153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Юрчук Н.В.</a:t>
            </a:r>
            <a:br>
              <a:rPr lang="uk-UA" sz="3600" b="1" dirty="0">
                <a:solidFill>
                  <a:srgbClr val="002060"/>
                </a:solidFill>
              </a:rPr>
            </a:br>
            <a:r>
              <a:rPr lang="uk-UA" sz="3600" b="1" dirty="0">
                <a:solidFill>
                  <a:srgbClr val="002060"/>
                </a:solidFill>
              </a:rPr>
              <a:t>про </a:t>
            </a:r>
            <a:r>
              <a:rPr lang="uk-UA" sz="3600" b="1" dirty="0" smtClean="0">
                <a:solidFill>
                  <a:srgbClr val="002060"/>
                </a:solidFill>
              </a:rPr>
              <a:t>підсумки навчальної діяльності учнів </a:t>
            </a:r>
            <a:r>
              <a:rPr lang="ru-RU" sz="3600" b="1" dirty="0" smtClean="0">
                <a:solidFill>
                  <a:srgbClr val="002060"/>
                </a:solidFill>
              </a:rPr>
              <a:t>за  2025/2026 </a:t>
            </a:r>
            <a:r>
              <a:rPr lang="uk-UA" sz="3600" b="1" dirty="0" err="1" smtClean="0">
                <a:solidFill>
                  <a:srgbClr val="002060"/>
                </a:solidFill>
              </a:rPr>
              <a:t>н.р</a:t>
            </a:r>
            <a:endParaRPr sz="3600" i="0" dirty="0">
              <a:latin typeface="Times New Roman"/>
              <a:cs typeface="Times New Roman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319" y="3581400"/>
            <a:ext cx="6389162" cy="327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21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6286" y="2362200"/>
            <a:ext cx="6120914" cy="3956647"/>
          </a:xfrm>
          <a:prstGeom prst="rect">
            <a:avLst/>
          </a:prstGeom>
        </p:spPr>
      </p:pic>
      <p:sp>
        <p:nvSpPr>
          <p:cNvPr id="7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54700" y="2362200"/>
            <a:ext cx="7984500" cy="398686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uk-UA" sz="2600" dirty="0" smtClean="0"/>
              <a:t>В 2025/2026 </a:t>
            </a:r>
            <a:r>
              <a:rPr lang="uk-UA" sz="2600" dirty="0" err="1" smtClean="0"/>
              <a:t>н.р</a:t>
            </a:r>
            <a:r>
              <a:rPr lang="uk-UA" sz="2600" dirty="0" smtClean="0"/>
              <a:t>. в </a:t>
            </a:r>
            <a:r>
              <a:rPr lang="uk-UA" sz="2600" b="1" dirty="0" smtClean="0"/>
              <a:t>Ліцеї №153                      </a:t>
            </a:r>
            <a:r>
              <a:rPr lang="uk-UA" sz="2600" dirty="0" smtClean="0"/>
              <a:t>було організовано навчання в </a:t>
            </a:r>
            <a:r>
              <a:rPr lang="uk-UA" sz="2600" b="1" dirty="0" smtClean="0"/>
              <a:t>31</a:t>
            </a:r>
            <a:r>
              <a:rPr lang="uk-UA" sz="2600" dirty="0" smtClean="0"/>
              <a:t> класі:</a:t>
            </a:r>
          </a:p>
          <a:p>
            <a:pPr marL="719138" indent="-36512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  <a:tabLst>
                <a:tab pos="719138" algn="l"/>
              </a:tabLst>
            </a:pPr>
            <a:r>
              <a:rPr lang="uk-UA" sz="2600" dirty="0" smtClean="0"/>
              <a:t>В </a:t>
            </a:r>
            <a:r>
              <a:rPr lang="uk-UA" sz="2600" b="1" dirty="0" smtClean="0"/>
              <a:t>початковій</a:t>
            </a:r>
            <a:r>
              <a:rPr lang="uk-UA" sz="2600" dirty="0" smtClean="0"/>
              <a:t> школі – в </a:t>
            </a:r>
            <a:r>
              <a:rPr lang="uk-UA" sz="2600" b="1" dirty="0" smtClean="0"/>
              <a:t>13</a:t>
            </a:r>
            <a:r>
              <a:rPr lang="uk-UA" sz="2600" dirty="0" smtClean="0"/>
              <a:t> класах, з них                          </a:t>
            </a:r>
            <a:r>
              <a:rPr lang="uk-UA" sz="2600" b="1" dirty="0" smtClean="0"/>
              <a:t>12</a:t>
            </a:r>
            <a:r>
              <a:rPr lang="uk-UA" sz="2600" dirty="0" smtClean="0"/>
              <a:t> – очних, </a:t>
            </a:r>
            <a:r>
              <a:rPr lang="uk-UA" sz="2600" b="1" dirty="0" smtClean="0"/>
              <a:t>1</a:t>
            </a:r>
            <a:r>
              <a:rPr lang="uk-UA" sz="2600" dirty="0" smtClean="0"/>
              <a:t> - дистанційний, </a:t>
            </a:r>
          </a:p>
          <a:p>
            <a:pPr marL="719138" indent="-36512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  <a:tabLst>
                <a:tab pos="719138" algn="l"/>
              </a:tabLst>
            </a:pPr>
            <a:r>
              <a:rPr lang="uk-UA" sz="2600" dirty="0" smtClean="0"/>
              <a:t>В </a:t>
            </a:r>
            <a:r>
              <a:rPr lang="uk-UA" sz="2600" b="1" dirty="0" smtClean="0"/>
              <a:t>середній</a:t>
            </a:r>
            <a:r>
              <a:rPr lang="uk-UA" sz="2600" dirty="0" smtClean="0"/>
              <a:t> школі – в </a:t>
            </a:r>
            <a:r>
              <a:rPr lang="uk-UA" sz="2600" b="1" dirty="0" smtClean="0"/>
              <a:t>14</a:t>
            </a:r>
            <a:r>
              <a:rPr lang="uk-UA" sz="2600" dirty="0" smtClean="0"/>
              <a:t> класах, з них               </a:t>
            </a:r>
            <a:r>
              <a:rPr lang="uk-UA" sz="2600" b="1" dirty="0" smtClean="0"/>
              <a:t>13</a:t>
            </a:r>
            <a:r>
              <a:rPr lang="uk-UA" sz="2600" dirty="0" smtClean="0"/>
              <a:t> – очних, </a:t>
            </a:r>
            <a:r>
              <a:rPr lang="uk-UA" sz="2600" b="1" dirty="0" smtClean="0"/>
              <a:t>1</a:t>
            </a:r>
            <a:r>
              <a:rPr lang="uk-UA" sz="2600" dirty="0" smtClean="0"/>
              <a:t> - дистанційний</a:t>
            </a:r>
          </a:p>
          <a:p>
            <a:pPr marL="719138" indent="-365125"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v"/>
              <a:tabLst>
                <a:tab pos="719138" algn="l"/>
              </a:tabLst>
            </a:pPr>
            <a:r>
              <a:rPr lang="uk-UA" sz="2600" dirty="0" smtClean="0"/>
              <a:t>В </a:t>
            </a:r>
            <a:r>
              <a:rPr lang="uk-UA" sz="2600" b="1" dirty="0" smtClean="0"/>
              <a:t>старшій</a:t>
            </a:r>
            <a:r>
              <a:rPr lang="uk-UA" sz="2600" dirty="0" smtClean="0"/>
              <a:t> школі – в </a:t>
            </a:r>
            <a:r>
              <a:rPr lang="uk-UA" sz="2600" b="1" dirty="0" smtClean="0"/>
              <a:t>4</a:t>
            </a:r>
            <a:r>
              <a:rPr lang="uk-UA" sz="2600" dirty="0" smtClean="0"/>
              <a:t> </a:t>
            </a:r>
            <a:r>
              <a:rPr lang="uk-UA" sz="2600" dirty="0"/>
              <a:t>класах </a:t>
            </a:r>
            <a:r>
              <a:rPr lang="uk-UA" sz="2600" dirty="0" smtClean="0"/>
              <a:t>(всі класи очні)</a:t>
            </a:r>
          </a:p>
          <a:p>
            <a:endParaRPr lang="ru-RU" dirty="0"/>
          </a:p>
        </p:txBody>
      </p:sp>
      <p:sp>
        <p:nvSpPr>
          <p:cNvPr id="5" name="Заголовок 2"/>
          <p:cNvSpPr txBox="1">
            <a:spLocks/>
          </p:cNvSpPr>
          <p:nvPr/>
        </p:nvSpPr>
        <p:spPr>
          <a:xfrm>
            <a:off x="1219200" y="624110"/>
            <a:ext cx="7924801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b="1" dirty="0"/>
          </a:p>
        </p:txBody>
      </p:sp>
    </p:spTree>
    <p:extLst>
      <p:ext uri="{BB962C8B-B14F-4D97-AF65-F5344CB8AC3E}">
        <p14:creationId xmlns:p14="http://schemas.microsoft.com/office/powerpoint/2010/main" val="164411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905000"/>
            <a:ext cx="8763000" cy="398686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600" dirty="0" smtClean="0"/>
              <a:t>За </a:t>
            </a:r>
            <a:r>
              <a:rPr lang="uk-UA" sz="2600" dirty="0"/>
              <a:t>звітними </a:t>
            </a:r>
            <a:r>
              <a:rPr lang="uk-UA" sz="2600" dirty="0" smtClean="0"/>
              <a:t>даними </a:t>
            </a:r>
            <a:r>
              <a:rPr lang="uk-UA" sz="2600" b="1" dirty="0" smtClean="0"/>
              <a:t>Ліцей №153  </a:t>
            </a:r>
            <a:r>
              <a:rPr lang="uk-UA" sz="2600" dirty="0" smtClean="0"/>
              <a:t>в 2025/2026 </a:t>
            </a:r>
            <a:r>
              <a:rPr lang="uk-UA" sz="2600" dirty="0" err="1" smtClean="0"/>
              <a:t>н.р</a:t>
            </a:r>
            <a:r>
              <a:rPr lang="uk-UA" sz="2600" dirty="0" smtClean="0"/>
              <a:t>.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600" dirty="0" smtClean="0"/>
              <a:t>    закінчили </a:t>
            </a:r>
            <a:r>
              <a:rPr lang="uk-UA" sz="2600" b="1" dirty="0" smtClean="0"/>
              <a:t>900</a:t>
            </a:r>
            <a:r>
              <a:rPr lang="uk-UA" sz="2600" dirty="0" smtClean="0"/>
              <a:t> учнів: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з</a:t>
            </a:r>
            <a:r>
              <a:rPr lang="uk-UA" sz="2600" dirty="0" smtClean="0"/>
              <a:t>а інституційною формою навчання – </a:t>
            </a:r>
            <a:r>
              <a:rPr lang="uk-UA" sz="2600" b="1" dirty="0" smtClean="0"/>
              <a:t>775</a:t>
            </a:r>
            <a:r>
              <a:rPr lang="uk-UA" sz="2600" dirty="0" smtClean="0"/>
              <a:t> учнів: 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очно </a:t>
            </a:r>
            <a:r>
              <a:rPr lang="uk-UA" sz="2600" dirty="0"/>
              <a:t>– </a:t>
            </a:r>
            <a:r>
              <a:rPr lang="uk-UA" sz="2600" b="1" dirty="0" smtClean="0"/>
              <a:t>740</a:t>
            </a:r>
            <a:r>
              <a:rPr lang="uk-UA" sz="2600" dirty="0" smtClean="0"/>
              <a:t> учнів, 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дистанційно </a:t>
            </a:r>
            <a:r>
              <a:rPr lang="uk-UA" sz="2600" dirty="0"/>
              <a:t>– </a:t>
            </a:r>
            <a:r>
              <a:rPr lang="uk-UA" sz="2600" b="1" dirty="0" smtClean="0"/>
              <a:t>35</a:t>
            </a:r>
            <a:r>
              <a:rPr lang="uk-UA" sz="2600" dirty="0" smtClean="0"/>
              <a:t> учнів,  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 </a:t>
            </a:r>
            <a:r>
              <a:rPr lang="uk-UA" sz="2600" dirty="0" smtClean="0"/>
              <a:t>за індивідуальною формою навчання – </a:t>
            </a:r>
            <a:r>
              <a:rPr lang="uk-UA" sz="2600" b="1" dirty="0" smtClean="0"/>
              <a:t>125</a:t>
            </a:r>
            <a:r>
              <a:rPr lang="uk-UA" sz="2600" dirty="0" smtClean="0"/>
              <a:t> учнів: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err="1" smtClean="0"/>
              <a:t>екстернатна</a:t>
            </a:r>
            <a:r>
              <a:rPr lang="uk-UA" sz="2600" dirty="0" smtClean="0"/>
              <a:t> форма </a:t>
            </a:r>
            <a:r>
              <a:rPr lang="uk-UA" sz="2600" dirty="0"/>
              <a:t>– </a:t>
            </a:r>
            <a:r>
              <a:rPr lang="uk-UA" sz="2600" b="1" dirty="0" smtClean="0"/>
              <a:t>112</a:t>
            </a:r>
            <a:r>
              <a:rPr lang="uk-UA" sz="2600" dirty="0" smtClean="0"/>
              <a:t> учнів,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сімейна форма </a:t>
            </a:r>
            <a:r>
              <a:rPr lang="uk-UA" sz="2600" dirty="0"/>
              <a:t>– </a:t>
            </a:r>
            <a:r>
              <a:rPr lang="uk-UA" sz="2600" b="1" dirty="0" smtClean="0"/>
              <a:t>11</a:t>
            </a:r>
            <a:r>
              <a:rPr lang="uk-UA" sz="2600" dirty="0" smtClean="0"/>
              <a:t> учнів,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педагогічний патронаж – </a:t>
            </a:r>
            <a:r>
              <a:rPr lang="uk-UA" sz="2600" b="1" dirty="0" smtClean="0"/>
              <a:t>2</a:t>
            </a:r>
            <a:r>
              <a:rPr lang="uk-UA" sz="2600" dirty="0" smtClean="0"/>
              <a:t> учня.</a:t>
            </a:r>
            <a:endParaRPr lang="ru-RU" sz="2600" dirty="0"/>
          </a:p>
          <a:p>
            <a:endParaRPr lang="ru-RU" sz="2600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704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3400" y="2438400"/>
            <a:ext cx="8610600" cy="3986865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600" b="1" dirty="0" smtClean="0"/>
              <a:t>Початкову школу </a:t>
            </a:r>
            <a:r>
              <a:rPr lang="uk-UA" sz="2600" dirty="0" smtClean="0"/>
              <a:t>закінчили </a:t>
            </a:r>
            <a:r>
              <a:rPr lang="uk-UA" sz="2600" b="1" dirty="0" smtClean="0"/>
              <a:t>355</a:t>
            </a:r>
            <a:r>
              <a:rPr lang="uk-UA" sz="2600" dirty="0" smtClean="0"/>
              <a:t> учнів: 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з</a:t>
            </a:r>
            <a:r>
              <a:rPr lang="uk-UA" sz="2600" dirty="0" smtClean="0"/>
              <a:t>а інституційною формою навчання – </a:t>
            </a:r>
            <a:r>
              <a:rPr lang="uk-UA" sz="2600" b="1" dirty="0" smtClean="0"/>
              <a:t>335</a:t>
            </a:r>
            <a:r>
              <a:rPr lang="uk-UA" sz="2600" dirty="0" smtClean="0"/>
              <a:t> учнів: 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очно </a:t>
            </a:r>
            <a:r>
              <a:rPr lang="uk-UA" sz="2600" dirty="0"/>
              <a:t>– </a:t>
            </a:r>
            <a:r>
              <a:rPr lang="uk-UA" sz="2600" b="1" dirty="0" smtClean="0"/>
              <a:t>314</a:t>
            </a:r>
            <a:r>
              <a:rPr lang="uk-UA" sz="2600" dirty="0" smtClean="0"/>
              <a:t> учнів, 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дистанційно </a:t>
            </a:r>
            <a:r>
              <a:rPr lang="uk-UA" sz="2600" dirty="0"/>
              <a:t>– </a:t>
            </a:r>
            <a:r>
              <a:rPr lang="uk-UA" sz="2600" b="1" dirty="0" smtClean="0"/>
              <a:t>21</a:t>
            </a:r>
            <a:r>
              <a:rPr lang="uk-UA" sz="2600" dirty="0" smtClean="0"/>
              <a:t> учень; 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з</a:t>
            </a:r>
            <a:r>
              <a:rPr lang="uk-UA" sz="2600" dirty="0" smtClean="0"/>
              <a:t>а індивідуальною формою навчання – </a:t>
            </a:r>
            <a:r>
              <a:rPr lang="uk-UA" sz="2600" b="1" dirty="0" smtClean="0"/>
              <a:t>20</a:t>
            </a:r>
            <a:r>
              <a:rPr lang="uk-UA" sz="2600" dirty="0" smtClean="0"/>
              <a:t> учнів: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err="1" smtClean="0"/>
              <a:t>екстернатна</a:t>
            </a:r>
            <a:r>
              <a:rPr lang="uk-UA" sz="2600" dirty="0" smtClean="0"/>
              <a:t> форма </a:t>
            </a:r>
            <a:r>
              <a:rPr lang="uk-UA" sz="2600" dirty="0"/>
              <a:t>– </a:t>
            </a:r>
            <a:r>
              <a:rPr lang="uk-UA" sz="2600" b="1" dirty="0" smtClean="0"/>
              <a:t>15</a:t>
            </a:r>
            <a:r>
              <a:rPr lang="uk-UA" sz="2600" dirty="0" smtClean="0"/>
              <a:t> учнів,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сімейна форма </a:t>
            </a:r>
            <a:r>
              <a:rPr lang="uk-UA" sz="2600" dirty="0"/>
              <a:t>– </a:t>
            </a:r>
            <a:r>
              <a:rPr lang="uk-UA" sz="2600" b="1" dirty="0" smtClean="0"/>
              <a:t>5</a:t>
            </a:r>
            <a:r>
              <a:rPr lang="uk-UA" sz="2600" dirty="0" smtClean="0"/>
              <a:t> учнів.</a:t>
            </a:r>
          </a:p>
          <a:p>
            <a:endParaRPr lang="ru-RU" sz="2600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1725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33400" y="2362201"/>
            <a:ext cx="8610600" cy="4114800"/>
          </a:xfrm>
        </p:spPr>
        <p:txBody>
          <a:bodyPr>
            <a:no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600" b="1" dirty="0" smtClean="0"/>
              <a:t>Середню школу </a:t>
            </a:r>
            <a:r>
              <a:rPr lang="uk-UA" sz="2600" dirty="0" smtClean="0"/>
              <a:t>закінчили </a:t>
            </a:r>
            <a:r>
              <a:rPr lang="uk-UA" sz="2600" b="1" dirty="0" smtClean="0"/>
              <a:t>443</a:t>
            </a:r>
            <a:r>
              <a:rPr lang="uk-UA" sz="2600" dirty="0" smtClean="0"/>
              <a:t> учня: 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з</a:t>
            </a:r>
            <a:r>
              <a:rPr lang="uk-UA" sz="2600" dirty="0" smtClean="0"/>
              <a:t>а інституційною формою навчання – </a:t>
            </a:r>
            <a:r>
              <a:rPr lang="uk-UA" sz="2600" b="1" dirty="0" smtClean="0"/>
              <a:t>356</a:t>
            </a:r>
            <a:r>
              <a:rPr lang="uk-UA" sz="2600" dirty="0" smtClean="0"/>
              <a:t> учнів: 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очно </a:t>
            </a:r>
            <a:r>
              <a:rPr lang="uk-UA" sz="2600" dirty="0"/>
              <a:t>– </a:t>
            </a:r>
            <a:r>
              <a:rPr lang="uk-UA" sz="2600" b="1" dirty="0" smtClean="0"/>
              <a:t>342</a:t>
            </a:r>
            <a:r>
              <a:rPr lang="uk-UA" sz="2600" dirty="0" smtClean="0"/>
              <a:t> учня, 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дистанційно </a:t>
            </a:r>
            <a:r>
              <a:rPr lang="uk-UA" sz="2600" dirty="0"/>
              <a:t>– </a:t>
            </a:r>
            <a:r>
              <a:rPr lang="uk-UA" sz="2600" b="1" dirty="0" smtClean="0"/>
              <a:t>14</a:t>
            </a:r>
            <a:r>
              <a:rPr lang="uk-UA" sz="2600" dirty="0" smtClean="0"/>
              <a:t> учнів</a:t>
            </a:r>
            <a:r>
              <a:rPr lang="uk-UA" sz="2600" dirty="0"/>
              <a:t>;</a:t>
            </a:r>
            <a:r>
              <a:rPr lang="uk-UA" sz="2600" dirty="0" smtClean="0"/>
              <a:t> 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з</a:t>
            </a:r>
            <a:r>
              <a:rPr lang="uk-UA" sz="2600" dirty="0" smtClean="0"/>
              <a:t>а індивідуальною формою навчання – </a:t>
            </a:r>
            <a:r>
              <a:rPr lang="uk-UA" sz="2600" b="1" dirty="0" smtClean="0"/>
              <a:t>87</a:t>
            </a:r>
            <a:r>
              <a:rPr lang="uk-UA" sz="2600" dirty="0" smtClean="0"/>
              <a:t> учнів: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err="1" smtClean="0"/>
              <a:t>екстернатна</a:t>
            </a:r>
            <a:r>
              <a:rPr lang="uk-UA" sz="2600" dirty="0" smtClean="0"/>
              <a:t> форма </a:t>
            </a:r>
            <a:r>
              <a:rPr lang="uk-UA" sz="2600" dirty="0"/>
              <a:t>– </a:t>
            </a:r>
            <a:r>
              <a:rPr lang="uk-UA" sz="2600" b="1" dirty="0" smtClean="0"/>
              <a:t>80</a:t>
            </a:r>
            <a:r>
              <a:rPr lang="uk-UA" sz="2600" dirty="0" smtClean="0"/>
              <a:t> учнів,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сімейна форма </a:t>
            </a:r>
            <a:r>
              <a:rPr lang="uk-UA" sz="2600" dirty="0"/>
              <a:t>– </a:t>
            </a:r>
            <a:r>
              <a:rPr lang="uk-UA" sz="2600" b="1" dirty="0" smtClean="0"/>
              <a:t>5</a:t>
            </a:r>
            <a:r>
              <a:rPr lang="uk-UA" sz="2600" dirty="0" smtClean="0"/>
              <a:t> учнів,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педагогічний патронаж – </a:t>
            </a:r>
            <a:r>
              <a:rPr lang="uk-UA" sz="2600" b="1" dirty="0" smtClean="0"/>
              <a:t>2</a:t>
            </a:r>
            <a:r>
              <a:rPr lang="uk-UA" sz="2600" dirty="0" smtClean="0"/>
              <a:t> учня.</a:t>
            </a:r>
            <a:endParaRPr lang="ru-RU" sz="2600" dirty="0"/>
          </a:p>
          <a:p>
            <a:endParaRPr lang="ru-RU" sz="2600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роботи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24996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2490135"/>
            <a:ext cx="8305800" cy="3986865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uk-UA" sz="2600" b="1" dirty="0" smtClean="0"/>
              <a:t>Старшу</a:t>
            </a:r>
            <a:r>
              <a:rPr lang="uk-UA" sz="2600" dirty="0" smtClean="0"/>
              <a:t> школу закінчили </a:t>
            </a:r>
            <a:r>
              <a:rPr lang="uk-UA" sz="2600" b="1" dirty="0" smtClean="0"/>
              <a:t>102</a:t>
            </a:r>
            <a:r>
              <a:rPr lang="uk-UA" sz="2600" dirty="0" smtClean="0"/>
              <a:t> учня: 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з</a:t>
            </a:r>
            <a:r>
              <a:rPr lang="uk-UA" sz="2600" dirty="0" smtClean="0"/>
              <a:t>а інституційною формою </a:t>
            </a:r>
            <a:r>
              <a:rPr lang="uk-UA" sz="2600" dirty="0"/>
              <a:t>навчання: </a:t>
            </a:r>
            <a:endParaRPr lang="uk-UA" sz="2600" dirty="0" smtClean="0"/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очно </a:t>
            </a:r>
            <a:r>
              <a:rPr lang="uk-UA" sz="2600" dirty="0"/>
              <a:t>– </a:t>
            </a:r>
            <a:r>
              <a:rPr lang="uk-UA" sz="2600" b="1" dirty="0" smtClean="0"/>
              <a:t>84</a:t>
            </a:r>
            <a:r>
              <a:rPr lang="uk-UA" sz="2600" dirty="0" smtClean="0"/>
              <a:t> учня;</a:t>
            </a:r>
          </a:p>
          <a:p>
            <a:pPr>
              <a:lnSpc>
                <a:spcPct val="110000"/>
              </a:lnSpc>
            </a:pPr>
            <a:r>
              <a:rPr lang="uk-UA" sz="2600" dirty="0"/>
              <a:t>з</a:t>
            </a:r>
            <a:r>
              <a:rPr lang="uk-UA" sz="2600" dirty="0" smtClean="0"/>
              <a:t>а індивідуальною формою навчання </a:t>
            </a:r>
            <a:r>
              <a:rPr lang="uk-UA" sz="2600" b="1" dirty="0" smtClean="0"/>
              <a:t>18</a:t>
            </a:r>
            <a:r>
              <a:rPr lang="uk-UA" sz="2600" dirty="0" smtClean="0"/>
              <a:t> учнів: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err="1" smtClean="0"/>
              <a:t>екстернатна</a:t>
            </a:r>
            <a:r>
              <a:rPr lang="uk-UA" sz="2600" dirty="0" smtClean="0"/>
              <a:t> форма </a:t>
            </a:r>
            <a:r>
              <a:rPr lang="uk-UA" sz="2600" dirty="0"/>
              <a:t>– </a:t>
            </a:r>
            <a:r>
              <a:rPr lang="uk-UA" sz="2600" b="1" dirty="0" smtClean="0"/>
              <a:t>17</a:t>
            </a:r>
            <a:r>
              <a:rPr lang="uk-UA" sz="2600" dirty="0" smtClean="0"/>
              <a:t> учнів,</a:t>
            </a:r>
          </a:p>
          <a:p>
            <a:pPr marL="627063" indent="-358775">
              <a:lnSpc>
                <a:spcPct val="110000"/>
              </a:lnSpc>
              <a:buFont typeface="Wingdings" panose="05000000000000000000" pitchFamily="2" charset="2"/>
              <a:buChar char="v"/>
            </a:pPr>
            <a:r>
              <a:rPr lang="uk-UA" sz="2600" dirty="0" smtClean="0"/>
              <a:t>сімейна </a:t>
            </a:r>
            <a:r>
              <a:rPr lang="uk-UA" sz="2600" dirty="0"/>
              <a:t>форма – </a:t>
            </a:r>
            <a:r>
              <a:rPr lang="uk-UA" sz="2600" b="1" dirty="0" smtClean="0"/>
              <a:t>1</a:t>
            </a:r>
            <a:r>
              <a:rPr lang="uk-UA" sz="2600" dirty="0" smtClean="0"/>
              <a:t> учень.</a:t>
            </a:r>
            <a:endParaRPr lang="uk-UA" sz="2600" dirty="0"/>
          </a:p>
          <a:p>
            <a:pPr marL="268288" indent="0">
              <a:lnSpc>
                <a:spcPct val="110000"/>
              </a:lnSpc>
              <a:buNone/>
            </a:pPr>
            <a:endParaRPr lang="uk-UA" sz="2600" dirty="0" smtClean="0"/>
          </a:p>
          <a:p>
            <a:endParaRPr lang="ru-RU" sz="2600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16824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514350" y="2133600"/>
            <a:ext cx="8934450" cy="436786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600" dirty="0"/>
              <a:t>З</a:t>
            </a:r>
            <a:r>
              <a:rPr lang="uk-UA" sz="2600" dirty="0" smtClean="0"/>
              <a:t> </a:t>
            </a:r>
            <a:r>
              <a:rPr lang="uk-UA" sz="2600" b="1" dirty="0" smtClean="0"/>
              <a:t>високим рівнем </a:t>
            </a:r>
            <a:r>
              <a:rPr lang="uk-UA" sz="2600" dirty="0" smtClean="0"/>
              <a:t>навчання закінчили </a:t>
            </a:r>
            <a:r>
              <a:rPr lang="uk-UA" sz="2600" b="1" dirty="0" smtClean="0"/>
              <a:t>116</a:t>
            </a:r>
            <a:r>
              <a:rPr lang="uk-UA" sz="2600" dirty="0" smtClean="0"/>
              <a:t> учнів:</a:t>
            </a:r>
          </a:p>
          <a:p>
            <a:pPr indent="-17463">
              <a:buFont typeface="Wingdings" panose="05000000000000000000" pitchFamily="2" charset="2"/>
              <a:buChar char="v"/>
            </a:pPr>
            <a:r>
              <a:rPr lang="uk-UA" sz="2600" dirty="0" smtClean="0"/>
              <a:t>початкова школа – </a:t>
            </a:r>
            <a:r>
              <a:rPr lang="uk-UA" sz="2600" b="1" dirty="0" smtClean="0"/>
              <a:t>30</a:t>
            </a:r>
            <a:r>
              <a:rPr lang="uk-UA" sz="2600" dirty="0" smtClean="0"/>
              <a:t> учнів,</a:t>
            </a:r>
          </a:p>
          <a:p>
            <a:pPr indent="-17463">
              <a:buFont typeface="Wingdings" panose="05000000000000000000" pitchFamily="2" charset="2"/>
              <a:buChar char="v"/>
            </a:pPr>
            <a:r>
              <a:rPr lang="uk-UA" sz="2600" dirty="0" smtClean="0"/>
              <a:t>середня школа – </a:t>
            </a:r>
            <a:r>
              <a:rPr lang="uk-UA" sz="2600" b="1" dirty="0" smtClean="0"/>
              <a:t>62</a:t>
            </a:r>
            <a:r>
              <a:rPr lang="uk-UA" sz="2600" dirty="0" smtClean="0"/>
              <a:t> учня, </a:t>
            </a:r>
          </a:p>
          <a:p>
            <a:pPr indent="-17463">
              <a:buFont typeface="Wingdings" panose="05000000000000000000" pitchFamily="2" charset="2"/>
              <a:buChar char="v"/>
            </a:pPr>
            <a:r>
              <a:rPr lang="uk-UA" sz="2600" dirty="0" smtClean="0"/>
              <a:t>старша школа – </a:t>
            </a:r>
            <a:r>
              <a:rPr lang="uk-UA" sz="2600" b="1" dirty="0" smtClean="0"/>
              <a:t>24</a:t>
            </a:r>
            <a:r>
              <a:rPr lang="uk-UA" sz="2600" dirty="0" smtClean="0"/>
              <a:t> учня; </a:t>
            </a:r>
          </a:p>
          <a:p>
            <a:pPr marL="0" indent="0">
              <a:buNone/>
            </a:pPr>
            <a:r>
              <a:rPr lang="uk-UA" sz="2600" dirty="0"/>
              <a:t>З</a:t>
            </a:r>
            <a:r>
              <a:rPr lang="uk-UA" sz="2600" dirty="0" smtClean="0"/>
              <a:t> </a:t>
            </a:r>
            <a:r>
              <a:rPr lang="uk-UA" sz="2600" b="1" dirty="0" smtClean="0"/>
              <a:t>високим та достатнім рівнем </a:t>
            </a:r>
            <a:r>
              <a:rPr lang="uk-UA" sz="2600" dirty="0" smtClean="0"/>
              <a:t>закінчили </a:t>
            </a:r>
            <a:r>
              <a:rPr lang="uk-UA" sz="2600" b="1" dirty="0" smtClean="0"/>
              <a:t>366</a:t>
            </a:r>
            <a:r>
              <a:rPr lang="uk-UA" sz="2600" dirty="0" smtClean="0"/>
              <a:t> учнів: </a:t>
            </a:r>
          </a:p>
          <a:p>
            <a:pPr marL="611187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початкова школа – </a:t>
            </a:r>
            <a:r>
              <a:rPr lang="uk-UA" sz="2600" b="1" dirty="0" smtClean="0"/>
              <a:t>108</a:t>
            </a:r>
            <a:r>
              <a:rPr lang="uk-UA" sz="2600" dirty="0" smtClean="0"/>
              <a:t> учнів,</a:t>
            </a:r>
          </a:p>
          <a:p>
            <a:pPr marL="611187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середня школа – </a:t>
            </a:r>
            <a:r>
              <a:rPr lang="uk-UA" sz="2600" b="1" dirty="0" smtClean="0"/>
              <a:t>211</a:t>
            </a:r>
            <a:r>
              <a:rPr lang="uk-UA" sz="2600" dirty="0" smtClean="0"/>
              <a:t> учнів, </a:t>
            </a:r>
          </a:p>
          <a:p>
            <a:pPr marL="611187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старша школа – </a:t>
            </a:r>
            <a:r>
              <a:rPr lang="uk-UA" sz="2600" b="1" dirty="0" smtClean="0"/>
              <a:t>47</a:t>
            </a:r>
            <a:r>
              <a:rPr lang="uk-UA" sz="2600" dirty="0" smtClean="0"/>
              <a:t> учнів.</a:t>
            </a:r>
          </a:p>
          <a:p>
            <a:endParaRPr lang="ru-RU" sz="2600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3838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914400" y="2362200"/>
            <a:ext cx="8229600" cy="4189200"/>
          </a:xfrm>
        </p:spPr>
        <p:txBody>
          <a:bodyPr>
            <a:normAutofit/>
          </a:bodyPr>
          <a:lstStyle/>
          <a:p>
            <a:r>
              <a:rPr lang="uk-UA" sz="2600" dirty="0" smtClean="0"/>
              <a:t>Свідоцтва про базову середню освіту з відзнакою отримали </a:t>
            </a:r>
            <a:r>
              <a:rPr lang="uk-UA" sz="2600" b="1" dirty="0" smtClean="0"/>
              <a:t>11</a:t>
            </a:r>
            <a:r>
              <a:rPr lang="uk-UA" sz="2600" dirty="0" smtClean="0"/>
              <a:t> учнів 9-х класів</a:t>
            </a:r>
          </a:p>
          <a:p>
            <a:r>
              <a:rPr lang="uk-UA" sz="2600" dirty="0" smtClean="0"/>
              <a:t>Свідоцтва про повну середню освіту з відзнакою отримали </a:t>
            </a:r>
            <a:r>
              <a:rPr lang="ru-RU" sz="2600" b="1" dirty="0" smtClean="0"/>
              <a:t>16</a:t>
            </a:r>
            <a:r>
              <a:rPr lang="ru-RU" sz="2600" dirty="0" smtClean="0"/>
              <a:t> </a:t>
            </a:r>
            <a:r>
              <a:rPr lang="uk-UA" sz="2600" dirty="0" smtClean="0"/>
              <a:t>учнів</a:t>
            </a:r>
            <a:r>
              <a:rPr lang="ru-RU" sz="2600" dirty="0" smtClean="0"/>
              <a:t> </a:t>
            </a:r>
            <a:r>
              <a:rPr lang="ru-RU" sz="2600" dirty="0"/>
              <a:t>11-х </a:t>
            </a:r>
            <a:r>
              <a:rPr lang="uk-UA" sz="2600" dirty="0" smtClean="0"/>
              <a:t>класів </a:t>
            </a:r>
          </a:p>
          <a:p>
            <a:pPr marL="0" indent="0">
              <a:buNone/>
            </a:pPr>
            <a:endParaRPr lang="ru-RU" sz="2600" dirty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447801" y="624110"/>
            <a:ext cx="7696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226183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2133600"/>
            <a:ext cx="8686800" cy="441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600" dirty="0"/>
              <a:t>У</a:t>
            </a:r>
            <a:r>
              <a:rPr lang="uk-UA" sz="2600" dirty="0" smtClean="0"/>
              <a:t>чні</a:t>
            </a:r>
            <a:r>
              <a:rPr lang="uk-UA" sz="2600" dirty="0"/>
              <a:t>, які мають з одного предмету: </a:t>
            </a:r>
            <a:endParaRPr lang="ru-RU" sz="2600" dirty="0"/>
          </a:p>
          <a:p>
            <a:pPr lvl="0"/>
            <a:r>
              <a:rPr lang="uk-UA" sz="2600" dirty="0"/>
              <a:t> оцінку  достатнього рівня </a:t>
            </a:r>
            <a:r>
              <a:rPr lang="uk-UA" sz="1600" dirty="0"/>
              <a:t>(резерв відмінників)</a:t>
            </a:r>
            <a:r>
              <a:rPr lang="uk-UA" sz="2600" dirty="0"/>
              <a:t> – </a:t>
            </a:r>
            <a:r>
              <a:rPr lang="uk-UA" sz="2600" b="1" dirty="0" smtClean="0"/>
              <a:t>23</a:t>
            </a:r>
            <a:r>
              <a:rPr lang="uk-UA" sz="2600" b="1" dirty="0"/>
              <a:t> </a:t>
            </a:r>
            <a:r>
              <a:rPr lang="uk-UA" sz="2600" dirty="0" smtClean="0"/>
              <a:t>учня:</a:t>
            </a:r>
            <a:r>
              <a:rPr lang="uk-UA" sz="2600" dirty="0"/>
              <a:t>            </a:t>
            </a:r>
            <a:endParaRPr lang="ru-RU" sz="2600" dirty="0"/>
          </a:p>
          <a:p>
            <a:pPr marL="628650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початкова школа – </a:t>
            </a:r>
            <a:r>
              <a:rPr lang="uk-UA" sz="2600" b="1" dirty="0" smtClean="0"/>
              <a:t>2</a:t>
            </a:r>
            <a:r>
              <a:rPr lang="uk-UA" sz="2600" dirty="0" smtClean="0"/>
              <a:t> учня,</a:t>
            </a:r>
          </a:p>
          <a:p>
            <a:pPr marL="628650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середня школа </a:t>
            </a:r>
            <a:r>
              <a:rPr lang="uk-UA" sz="2600" dirty="0"/>
              <a:t>– </a:t>
            </a:r>
            <a:r>
              <a:rPr lang="uk-UA" sz="2600" b="1" dirty="0" smtClean="0"/>
              <a:t>18</a:t>
            </a:r>
            <a:r>
              <a:rPr lang="uk-UA" sz="2600" dirty="0" smtClean="0"/>
              <a:t> учнів,</a:t>
            </a:r>
          </a:p>
          <a:p>
            <a:pPr marL="628650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старша школа</a:t>
            </a:r>
            <a:r>
              <a:rPr lang="uk-UA" sz="2600" dirty="0"/>
              <a:t>  – </a:t>
            </a:r>
            <a:r>
              <a:rPr lang="uk-UA" sz="2600" b="1" dirty="0" smtClean="0"/>
              <a:t>3</a:t>
            </a:r>
            <a:r>
              <a:rPr lang="uk-UA" sz="2600" b="1" dirty="0"/>
              <a:t> </a:t>
            </a:r>
            <a:r>
              <a:rPr lang="uk-UA" sz="2600" dirty="0" smtClean="0"/>
              <a:t>учня;</a:t>
            </a:r>
          </a:p>
          <a:p>
            <a:r>
              <a:rPr lang="uk-UA" sz="2600" dirty="0" smtClean="0"/>
              <a:t>оцінку</a:t>
            </a:r>
            <a:r>
              <a:rPr lang="uk-UA" sz="2600" dirty="0"/>
              <a:t>  середнього рівня – </a:t>
            </a:r>
            <a:r>
              <a:rPr lang="uk-UA" sz="2600" b="1" dirty="0" smtClean="0"/>
              <a:t>54</a:t>
            </a:r>
            <a:r>
              <a:rPr lang="uk-UA" sz="2600" dirty="0" smtClean="0"/>
              <a:t> </a:t>
            </a:r>
            <a:r>
              <a:rPr lang="uk-UA" sz="2600" dirty="0"/>
              <a:t>учнів: </a:t>
            </a:r>
            <a:endParaRPr lang="ru-RU" sz="2600" dirty="0"/>
          </a:p>
          <a:p>
            <a:pPr marL="611187" indent="-342900">
              <a:buFont typeface="Wingdings" panose="05000000000000000000" pitchFamily="2" charset="2"/>
              <a:buChar char="v"/>
            </a:pPr>
            <a:r>
              <a:rPr lang="uk-UA" sz="2600" dirty="0"/>
              <a:t>початкова школа – </a:t>
            </a:r>
            <a:r>
              <a:rPr lang="uk-UA" sz="2600" b="1" dirty="0" smtClean="0"/>
              <a:t>15</a:t>
            </a:r>
            <a:r>
              <a:rPr lang="uk-UA" sz="2600" dirty="0" smtClean="0"/>
              <a:t> </a:t>
            </a:r>
            <a:r>
              <a:rPr lang="uk-UA" sz="2600" dirty="0"/>
              <a:t>учнів</a:t>
            </a:r>
            <a:r>
              <a:rPr lang="uk-UA" sz="2600" dirty="0" smtClean="0"/>
              <a:t>,</a:t>
            </a:r>
          </a:p>
          <a:p>
            <a:pPr marL="611187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середня школа</a:t>
            </a:r>
            <a:r>
              <a:rPr lang="uk-UA" sz="2600" dirty="0"/>
              <a:t> </a:t>
            </a:r>
            <a:r>
              <a:rPr lang="uk-UA" sz="2600" dirty="0" smtClean="0"/>
              <a:t>– </a:t>
            </a:r>
            <a:r>
              <a:rPr lang="uk-UA" sz="2600" b="1" dirty="0" smtClean="0"/>
              <a:t>34</a:t>
            </a:r>
            <a:r>
              <a:rPr lang="uk-UA" sz="2600" b="1" i="1" dirty="0"/>
              <a:t> </a:t>
            </a:r>
            <a:r>
              <a:rPr lang="uk-UA" sz="2600" dirty="0" smtClean="0"/>
              <a:t>учня, </a:t>
            </a:r>
          </a:p>
          <a:p>
            <a:pPr marL="611187" indent="-342900">
              <a:buFont typeface="Wingdings" panose="05000000000000000000" pitchFamily="2" charset="2"/>
              <a:buChar char="v"/>
            </a:pPr>
            <a:r>
              <a:rPr lang="uk-UA" sz="2600" dirty="0" smtClean="0"/>
              <a:t>в старша школа– </a:t>
            </a:r>
            <a:r>
              <a:rPr lang="uk-UA" sz="2600" b="1" dirty="0" smtClean="0"/>
              <a:t>5</a:t>
            </a:r>
            <a:r>
              <a:rPr lang="uk-UA" sz="2600" dirty="0" smtClean="0"/>
              <a:t> учнів.</a:t>
            </a:r>
            <a:endParaRPr lang="ru-RU" sz="2600" dirty="0"/>
          </a:p>
        </p:txBody>
      </p:sp>
      <p:sp>
        <p:nvSpPr>
          <p:cNvPr id="7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937045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2362200"/>
            <a:ext cx="8305800" cy="33154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600" dirty="0" smtClean="0"/>
              <a:t>З оцінками</a:t>
            </a:r>
            <a:r>
              <a:rPr lang="ru-RU" sz="2600" dirty="0" smtClean="0"/>
              <a:t> </a:t>
            </a:r>
            <a:r>
              <a:rPr lang="ru-RU" sz="2600" b="1" dirty="0"/>
              <a:t>початкового </a:t>
            </a:r>
            <a:r>
              <a:rPr lang="uk-UA" sz="2600" b="1" dirty="0" smtClean="0"/>
              <a:t>рівня </a:t>
            </a:r>
            <a:r>
              <a:rPr lang="uk-UA" sz="2600" dirty="0" smtClean="0"/>
              <a:t>закінчили –          </a:t>
            </a:r>
            <a:r>
              <a:rPr lang="uk-UA" sz="2600" b="1" dirty="0" smtClean="0"/>
              <a:t>34</a:t>
            </a:r>
            <a:r>
              <a:rPr lang="uk-UA" sz="2600" dirty="0" smtClean="0"/>
              <a:t> учня:</a:t>
            </a:r>
          </a:p>
          <a:p>
            <a:pPr marL="627063" indent="-358775">
              <a:buFont typeface="Wingdings" panose="05000000000000000000" pitchFamily="2" charset="2"/>
              <a:buChar char="v"/>
            </a:pPr>
            <a:r>
              <a:rPr lang="uk-UA" sz="2600" dirty="0" smtClean="0"/>
              <a:t>початкова школа – </a:t>
            </a:r>
            <a:r>
              <a:rPr lang="uk-UA" sz="2600" b="1" dirty="0" smtClean="0"/>
              <a:t>10</a:t>
            </a:r>
            <a:r>
              <a:rPr lang="uk-UA" sz="2600" dirty="0" smtClean="0"/>
              <a:t> учнів;</a:t>
            </a:r>
          </a:p>
          <a:p>
            <a:pPr marL="627063" indent="-358775">
              <a:buFont typeface="Wingdings" panose="05000000000000000000" pitchFamily="2" charset="2"/>
              <a:buChar char="v"/>
            </a:pPr>
            <a:r>
              <a:rPr lang="uk-UA" sz="2600" dirty="0" smtClean="0"/>
              <a:t>середня школа – </a:t>
            </a:r>
            <a:r>
              <a:rPr lang="uk-UA" sz="2600" b="1" dirty="0" smtClean="0"/>
              <a:t>23</a:t>
            </a:r>
            <a:r>
              <a:rPr lang="uk-UA" sz="2600" dirty="0" smtClean="0"/>
              <a:t> учнів,</a:t>
            </a:r>
          </a:p>
          <a:p>
            <a:pPr marL="627063" indent="-358775">
              <a:buFont typeface="Wingdings" panose="05000000000000000000" pitchFamily="2" charset="2"/>
              <a:buChar char="v"/>
            </a:pPr>
            <a:r>
              <a:rPr lang="uk-UA" sz="2600" dirty="0" smtClean="0"/>
              <a:t>старша школа – </a:t>
            </a:r>
            <a:r>
              <a:rPr lang="uk-UA" sz="2600" b="1" dirty="0" smtClean="0"/>
              <a:t>1</a:t>
            </a:r>
            <a:r>
              <a:rPr lang="uk-UA" sz="2600" dirty="0" smtClean="0"/>
              <a:t> учень.</a:t>
            </a:r>
          </a:p>
          <a:p>
            <a:pPr marL="0" indent="0">
              <a:buNone/>
            </a:pPr>
            <a:endParaRPr lang="uk-UA" sz="2600" dirty="0" smtClean="0"/>
          </a:p>
        </p:txBody>
      </p:sp>
      <p:sp>
        <p:nvSpPr>
          <p:cNvPr id="6" name="Заголовок 2"/>
          <p:cNvSpPr txBox="1">
            <a:spLocks/>
          </p:cNvSpPr>
          <p:nvPr/>
        </p:nvSpPr>
        <p:spPr>
          <a:xfrm>
            <a:off x="1371601" y="624110"/>
            <a:ext cx="77724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Підсумки навчальної діяльності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365879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2362200"/>
            <a:ext cx="8305800" cy="41148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600" dirty="0" smtClean="0"/>
              <a:t>Аналіз показників якості навчальних досягнень учнів показало, що </a:t>
            </a:r>
            <a:r>
              <a:rPr lang="uk-UA" sz="2600" b="1" dirty="0" smtClean="0"/>
              <a:t>68% </a:t>
            </a:r>
            <a:r>
              <a:rPr lang="uk-UA" sz="2600" dirty="0" smtClean="0"/>
              <a:t>учнів навчаються на високому та достатньому рівнях:</a:t>
            </a:r>
          </a:p>
          <a:p>
            <a:pPr indent="-17463">
              <a:buFont typeface="Wingdings" panose="05000000000000000000" pitchFamily="2" charset="2"/>
              <a:buChar char="v"/>
            </a:pPr>
            <a:r>
              <a:rPr lang="ru-RU" sz="2600" dirty="0"/>
              <a:t> </a:t>
            </a:r>
            <a:r>
              <a:rPr lang="ru-RU" sz="2600" dirty="0" smtClean="0"/>
              <a:t>початкова школа – </a:t>
            </a:r>
            <a:r>
              <a:rPr lang="ru-RU" sz="2600" b="1" dirty="0" smtClean="0"/>
              <a:t>71%</a:t>
            </a:r>
          </a:p>
          <a:p>
            <a:pPr indent="-17463">
              <a:buFont typeface="Wingdings" panose="05000000000000000000" pitchFamily="2" charset="2"/>
              <a:buChar char="v"/>
            </a:pPr>
            <a:r>
              <a:rPr lang="ru-RU" sz="2600" dirty="0" smtClean="0"/>
              <a:t> </a:t>
            </a:r>
            <a:r>
              <a:rPr lang="uk-UA" sz="2600" dirty="0" smtClean="0"/>
              <a:t>середня</a:t>
            </a:r>
            <a:r>
              <a:rPr lang="ru-RU" sz="2600" dirty="0" smtClean="0"/>
              <a:t> </a:t>
            </a:r>
            <a:r>
              <a:rPr lang="ru-RU" sz="2600" dirty="0"/>
              <a:t>школа – </a:t>
            </a:r>
            <a:r>
              <a:rPr lang="ru-RU" sz="2600" b="1" dirty="0" smtClean="0"/>
              <a:t>63%  </a:t>
            </a:r>
          </a:p>
          <a:p>
            <a:pPr indent="-17463">
              <a:buFont typeface="Wingdings" panose="05000000000000000000" pitchFamily="2" charset="2"/>
              <a:buChar char="v"/>
            </a:pPr>
            <a:r>
              <a:rPr lang="ru-RU" sz="2600" dirty="0"/>
              <a:t> </a:t>
            </a:r>
            <a:r>
              <a:rPr lang="uk-UA" sz="2600" dirty="0" smtClean="0"/>
              <a:t>старша</a:t>
            </a:r>
            <a:r>
              <a:rPr lang="ru-RU" sz="2600" dirty="0" smtClean="0"/>
              <a:t> </a:t>
            </a:r>
            <a:r>
              <a:rPr lang="ru-RU" sz="2600" dirty="0"/>
              <a:t>школа – </a:t>
            </a:r>
            <a:r>
              <a:rPr lang="ru-RU" sz="2600" b="1" dirty="0" smtClean="0"/>
              <a:t>71%</a:t>
            </a:r>
            <a:endParaRPr lang="ru-RU" sz="2600" b="1" dirty="0"/>
          </a:p>
        </p:txBody>
      </p:sp>
    </p:spTree>
    <p:extLst>
      <p:ext uri="{BB962C8B-B14F-4D97-AF65-F5344CB8AC3E}">
        <p14:creationId xmlns:p14="http://schemas.microsoft.com/office/powerpoint/2010/main" val="268576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9452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Якість знань за 2025/2026 </a:t>
            </a:r>
            <a:r>
              <a:rPr lang="uk-UA" b="1" dirty="0" err="1" smtClean="0"/>
              <a:t>н.р</a:t>
            </a:r>
            <a:r>
              <a:rPr lang="uk-UA" b="1" dirty="0" smtClean="0"/>
              <a:t>. по Ліцею</a:t>
            </a:r>
            <a:endParaRPr lang="ru-RU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9307963"/>
              </p:ext>
            </p:extLst>
          </p:nvPr>
        </p:nvGraphicFramePr>
        <p:xfrm>
          <a:off x="864000" y="1818000"/>
          <a:ext cx="828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16901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9452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Якість знань за 2025/2026 </a:t>
            </a:r>
            <a:r>
              <a:rPr lang="uk-UA" b="1" dirty="0" err="1" smtClean="0"/>
              <a:t>н.р</a:t>
            </a:r>
            <a:r>
              <a:rPr lang="uk-UA" b="1" dirty="0" smtClean="0"/>
              <a:t>. по Ліцею</a:t>
            </a:r>
            <a:endParaRPr lang="ru-RU" dirty="0"/>
          </a:p>
        </p:txBody>
      </p:sp>
      <p:graphicFrame>
        <p:nvGraphicFramePr>
          <p:cNvPr id="6" name="Диаграмма 4"/>
          <p:cNvGraphicFramePr/>
          <p:nvPr>
            <p:extLst>
              <p:ext uri="{D42A27DB-BD31-4B8C-83A1-F6EECF244321}">
                <p14:modId xmlns:p14="http://schemas.microsoft.com/office/powerpoint/2010/main" val="671519088"/>
              </p:ext>
            </p:extLst>
          </p:nvPr>
        </p:nvGraphicFramePr>
        <p:xfrm>
          <a:off x="864000" y="2538000"/>
          <a:ext cx="828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391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</a:t>
            </a:r>
            <a:r>
              <a:rPr lang="uk-UA" b="1" dirty="0" smtClean="0"/>
              <a:t>початкової </a:t>
            </a:r>
            <a:r>
              <a:rPr lang="uk-UA" b="1" dirty="0"/>
              <a:t>школи </a:t>
            </a:r>
            <a:endParaRPr lang="ru-RU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0483896"/>
              </p:ext>
            </p:extLst>
          </p:nvPr>
        </p:nvGraphicFramePr>
        <p:xfrm>
          <a:off x="864000" y="1818000"/>
          <a:ext cx="828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9532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</a:t>
            </a:r>
            <a:r>
              <a:rPr lang="uk-UA" b="1" dirty="0" smtClean="0"/>
              <a:t>початкової </a:t>
            </a:r>
            <a:r>
              <a:rPr lang="uk-UA" b="1" dirty="0"/>
              <a:t>школи </a:t>
            </a:r>
            <a:endParaRPr lang="ru-RU" dirty="0"/>
          </a:p>
        </p:txBody>
      </p:sp>
      <p:graphicFrame>
        <p:nvGraphicFramePr>
          <p:cNvPr id="5" name="Диаграмма 7"/>
          <p:cNvGraphicFramePr/>
          <p:nvPr>
            <p:extLst>
              <p:ext uri="{D42A27DB-BD31-4B8C-83A1-F6EECF244321}">
                <p14:modId xmlns:p14="http://schemas.microsoft.com/office/powerpoint/2010/main" val="743829853"/>
              </p:ext>
            </p:extLst>
          </p:nvPr>
        </p:nvGraphicFramePr>
        <p:xfrm>
          <a:off x="864000" y="2538000"/>
          <a:ext cx="828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45975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середньої школи </a:t>
            </a:r>
            <a:endParaRPr lang="ru-RU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7222219"/>
              </p:ext>
            </p:extLst>
          </p:nvPr>
        </p:nvGraphicFramePr>
        <p:xfrm>
          <a:off x="864000" y="1818000"/>
          <a:ext cx="828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01571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середньої школи </a:t>
            </a:r>
            <a:endParaRPr lang="ru-RU" dirty="0"/>
          </a:p>
        </p:txBody>
      </p:sp>
      <p:graphicFrame>
        <p:nvGraphicFramePr>
          <p:cNvPr id="5" name="Диаграмма 6"/>
          <p:cNvGraphicFramePr/>
          <p:nvPr>
            <p:extLst>
              <p:ext uri="{D42A27DB-BD31-4B8C-83A1-F6EECF244321}">
                <p14:modId xmlns:p14="http://schemas.microsoft.com/office/powerpoint/2010/main" val="449229196"/>
              </p:ext>
            </p:extLst>
          </p:nvPr>
        </p:nvGraphicFramePr>
        <p:xfrm>
          <a:off x="864000" y="2538000"/>
          <a:ext cx="828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9243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середньої школи </a:t>
            </a:r>
            <a:endParaRPr lang="ru-RU" dirty="0"/>
          </a:p>
        </p:txBody>
      </p:sp>
      <p:graphicFrame>
        <p:nvGraphicFramePr>
          <p:cNvPr id="4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0609351"/>
              </p:ext>
            </p:extLst>
          </p:nvPr>
        </p:nvGraphicFramePr>
        <p:xfrm>
          <a:off x="864000" y="2538000"/>
          <a:ext cx="828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3909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старшої школи </a:t>
            </a:r>
            <a:endParaRPr lang="ru-RU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4710566"/>
              </p:ext>
            </p:extLst>
          </p:nvPr>
        </p:nvGraphicFramePr>
        <p:xfrm>
          <a:off x="864000" y="1818000"/>
          <a:ext cx="828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2182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</a:t>
            </a:r>
            <a:r>
              <a:rPr lang="uk-UA" b="1" dirty="0" smtClean="0"/>
              <a:t>старшої </a:t>
            </a:r>
            <a:r>
              <a:rPr lang="uk-UA" b="1" dirty="0"/>
              <a:t>школи </a:t>
            </a:r>
            <a:endParaRPr lang="ru-RU" dirty="0"/>
          </a:p>
        </p:txBody>
      </p:sp>
      <p:graphicFrame>
        <p:nvGraphicFramePr>
          <p:cNvPr id="5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5457662"/>
              </p:ext>
            </p:extLst>
          </p:nvPr>
        </p:nvGraphicFramePr>
        <p:xfrm>
          <a:off x="864000" y="2538000"/>
          <a:ext cx="828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789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 учнів старшої школи </a:t>
            </a:r>
            <a:endParaRPr lang="ru-RU" dirty="0"/>
          </a:p>
        </p:txBody>
      </p:sp>
      <p:graphicFrame>
        <p:nvGraphicFramePr>
          <p:cNvPr id="4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6644828"/>
              </p:ext>
            </p:extLst>
          </p:nvPr>
        </p:nvGraphicFramePr>
        <p:xfrm>
          <a:off x="864000" y="2538000"/>
          <a:ext cx="8280000" cy="43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6236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447800"/>
            <a:ext cx="8305800" cy="49529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600" dirty="0"/>
              <a:t>Порівняно з </a:t>
            </a:r>
            <a:r>
              <a:rPr lang="uk-UA" sz="2600" dirty="0" smtClean="0"/>
              <a:t>Ліцеєм </a:t>
            </a:r>
            <a:r>
              <a:rPr lang="uk-UA" sz="2600" dirty="0"/>
              <a:t>в цілому </a:t>
            </a:r>
            <a:r>
              <a:rPr lang="uk-UA" sz="2600" dirty="0" smtClean="0"/>
              <a:t>                                            </a:t>
            </a:r>
            <a:r>
              <a:rPr lang="uk-UA" sz="2600" b="1" dirty="0" smtClean="0"/>
              <a:t>найвищий </a:t>
            </a:r>
            <a:r>
              <a:rPr lang="uk-UA" sz="2600" b="1" dirty="0"/>
              <a:t>показник </a:t>
            </a:r>
            <a:r>
              <a:rPr lang="uk-UA" sz="2600" dirty="0"/>
              <a:t>якості знань:</a:t>
            </a:r>
            <a:endParaRPr lang="ru-RU" sz="2600" dirty="0"/>
          </a:p>
          <a:p>
            <a:pPr marL="447675" indent="-179388">
              <a:buFont typeface="Wingdings" panose="05000000000000000000" pitchFamily="2" charset="2"/>
              <a:buChar char="v"/>
            </a:pPr>
            <a:r>
              <a:rPr lang="uk-UA" sz="2600" dirty="0" smtClean="0"/>
              <a:t>початкова </a:t>
            </a:r>
            <a:r>
              <a:rPr lang="uk-UA" sz="2600" dirty="0"/>
              <a:t>школа:</a:t>
            </a:r>
          </a:p>
          <a:p>
            <a:pPr marL="806450" indent="-268288">
              <a:buFont typeface="Wingdings" panose="05000000000000000000" pitchFamily="2" charset="2"/>
              <a:buChar char="ü"/>
            </a:pPr>
            <a:r>
              <a:rPr lang="uk-UA" sz="2600" b="1" dirty="0" smtClean="0"/>
              <a:t>4-В</a:t>
            </a:r>
            <a:r>
              <a:rPr lang="uk-UA" sz="2600" dirty="0" smtClean="0"/>
              <a:t> </a:t>
            </a:r>
            <a:r>
              <a:rPr lang="uk-UA" sz="2600" dirty="0"/>
              <a:t>клас </a:t>
            </a:r>
            <a:r>
              <a:rPr lang="uk-UA" sz="2600" dirty="0" smtClean="0"/>
              <a:t>(</a:t>
            </a:r>
            <a:r>
              <a:rPr lang="uk-UA" sz="2600" b="1" dirty="0" smtClean="0"/>
              <a:t>90%</a:t>
            </a:r>
            <a:r>
              <a:rPr lang="uk-UA" sz="2600" dirty="0" smtClean="0"/>
              <a:t>), </a:t>
            </a:r>
            <a:r>
              <a:rPr lang="uk-UA" sz="2600" dirty="0"/>
              <a:t>класний керівник </a:t>
            </a:r>
            <a:r>
              <a:rPr lang="uk-UA" sz="2600" dirty="0" smtClean="0"/>
              <a:t>                    Ковальова О.Ю.</a:t>
            </a:r>
            <a:endParaRPr lang="uk-UA" sz="2600" dirty="0"/>
          </a:p>
          <a:p>
            <a:pPr marL="538163" indent="-269875">
              <a:buFont typeface="Wingdings" panose="05000000000000000000" pitchFamily="2" charset="2"/>
              <a:buChar char="v"/>
            </a:pPr>
            <a:r>
              <a:rPr lang="uk-UA" sz="2600" dirty="0" smtClean="0"/>
              <a:t>середня </a:t>
            </a:r>
            <a:r>
              <a:rPr lang="uk-UA" sz="2600" dirty="0"/>
              <a:t>школа:</a:t>
            </a:r>
          </a:p>
          <a:p>
            <a:pPr marL="806450" indent="-268288">
              <a:buFont typeface="Wingdings" panose="05000000000000000000" pitchFamily="2" charset="2"/>
              <a:buChar char="ü"/>
            </a:pPr>
            <a:r>
              <a:rPr lang="uk-UA" sz="2600" b="1" dirty="0" smtClean="0"/>
              <a:t>8-Б</a:t>
            </a:r>
            <a:r>
              <a:rPr lang="uk-UA" sz="2600" dirty="0" smtClean="0"/>
              <a:t> </a:t>
            </a:r>
            <a:r>
              <a:rPr lang="uk-UA" sz="2600" dirty="0"/>
              <a:t>клас </a:t>
            </a:r>
            <a:r>
              <a:rPr lang="uk-UA" sz="2600" dirty="0" smtClean="0"/>
              <a:t>(</a:t>
            </a:r>
            <a:r>
              <a:rPr lang="uk-UA" sz="2600" b="1" dirty="0" smtClean="0"/>
              <a:t>94%</a:t>
            </a:r>
            <a:r>
              <a:rPr lang="uk-UA" sz="2600" dirty="0" smtClean="0"/>
              <a:t>), </a:t>
            </a:r>
            <a:r>
              <a:rPr lang="uk-UA" sz="2600" dirty="0"/>
              <a:t>класний керівник </a:t>
            </a:r>
            <a:r>
              <a:rPr lang="uk-UA" sz="2600" dirty="0" smtClean="0"/>
              <a:t>                         </a:t>
            </a:r>
            <a:r>
              <a:rPr lang="uk-UA" sz="2600" dirty="0" err="1" smtClean="0"/>
              <a:t>Поляковська</a:t>
            </a:r>
            <a:r>
              <a:rPr lang="uk-UA" sz="2600" dirty="0" smtClean="0"/>
              <a:t> Т.Я.</a:t>
            </a:r>
            <a:endParaRPr lang="ru-RU" sz="2600" dirty="0"/>
          </a:p>
          <a:p>
            <a:pPr marL="538163" indent="-269875">
              <a:buFont typeface="Wingdings" panose="05000000000000000000" pitchFamily="2" charset="2"/>
              <a:buChar char="v"/>
            </a:pPr>
            <a:r>
              <a:rPr lang="uk-UA" sz="2600" dirty="0" smtClean="0"/>
              <a:t>старша </a:t>
            </a:r>
            <a:r>
              <a:rPr lang="uk-UA" sz="2600" dirty="0"/>
              <a:t>школа</a:t>
            </a:r>
            <a:r>
              <a:rPr lang="uk-UA" sz="2600" dirty="0" smtClean="0"/>
              <a:t>:</a:t>
            </a:r>
          </a:p>
          <a:p>
            <a:pPr marL="800100" indent="-266700">
              <a:buFont typeface="Wingdings" panose="05000000000000000000" pitchFamily="2" charset="2"/>
              <a:buChar char="ü"/>
            </a:pPr>
            <a:r>
              <a:rPr lang="uk-UA" sz="2600" b="1" dirty="0" smtClean="0"/>
              <a:t>11-Б</a:t>
            </a:r>
            <a:r>
              <a:rPr lang="uk-UA" sz="2600" dirty="0" smtClean="0"/>
              <a:t> </a:t>
            </a:r>
            <a:r>
              <a:rPr lang="uk-UA" sz="2600" dirty="0"/>
              <a:t>клас </a:t>
            </a:r>
            <a:r>
              <a:rPr lang="uk-UA" sz="2600" dirty="0" smtClean="0"/>
              <a:t>(</a:t>
            </a:r>
            <a:r>
              <a:rPr lang="uk-UA" sz="2600" b="1" dirty="0" smtClean="0"/>
              <a:t>90%</a:t>
            </a:r>
            <a:r>
              <a:rPr lang="uk-UA" sz="2600" dirty="0" smtClean="0"/>
              <a:t>), </a:t>
            </a:r>
            <a:r>
              <a:rPr lang="uk-UA" sz="2600" dirty="0"/>
              <a:t>класний керівник </a:t>
            </a:r>
            <a:r>
              <a:rPr lang="uk-UA" sz="2600" dirty="0" smtClean="0"/>
              <a:t>             Дементьєва О.В.</a:t>
            </a:r>
            <a:endParaRPr lang="ru-RU" sz="2600" dirty="0"/>
          </a:p>
          <a:p>
            <a:pPr indent="-17463">
              <a:buFont typeface="Wingdings" panose="05000000000000000000" pitchFamily="2" charset="2"/>
              <a:buChar char="v"/>
            </a:pPr>
            <a:endParaRPr lang="ru-RU" sz="2600" dirty="0"/>
          </a:p>
        </p:txBody>
      </p:sp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043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524000"/>
            <a:ext cx="8153400" cy="495300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600" dirty="0"/>
              <a:t>Порівняно з Ліцеєм в цілому </a:t>
            </a:r>
            <a:r>
              <a:rPr lang="uk-UA" sz="2600" dirty="0" smtClean="0"/>
              <a:t>                                                    </a:t>
            </a:r>
            <a:r>
              <a:rPr lang="uk-UA" sz="2600" b="1" dirty="0" smtClean="0"/>
              <a:t>найнижчий </a:t>
            </a:r>
            <a:r>
              <a:rPr lang="uk-UA" sz="2600" b="1" dirty="0"/>
              <a:t>показник </a:t>
            </a:r>
            <a:r>
              <a:rPr lang="uk-UA" sz="2600" dirty="0"/>
              <a:t>якості знань:</a:t>
            </a:r>
            <a:endParaRPr lang="ru-RU" sz="2600" dirty="0"/>
          </a:p>
          <a:p>
            <a:pPr marL="447675" indent="-179388">
              <a:buFont typeface="Wingdings" panose="05000000000000000000" pitchFamily="2" charset="2"/>
              <a:buChar char="v"/>
            </a:pPr>
            <a:r>
              <a:rPr lang="uk-UA" sz="2600" dirty="0"/>
              <a:t>початкова школа:</a:t>
            </a:r>
          </a:p>
          <a:p>
            <a:pPr marL="806450" indent="-268288">
              <a:buFont typeface="Wingdings" panose="05000000000000000000" pitchFamily="2" charset="2"/>
              <a:buChar char="ü"/>
            </a:pPr>
            <a:r>
              <a:rPr lang="uk-UA" sz="2200" b="1" dirty="0" smtClean="0"/>
              <a:t>4-А</a:t>
            </a:r>
            <a:r>
              <a:rPr lang="uk-UA" sz="2200" dirty="0" smtClean="0"/>
              <a:t> </a:t>
            </a:r>
            <a:r>
              <a:rPr lang="uk-UA" sz="2200" dirty="0"/>
              <a:t>клас </a:t>
            </a:r>
            <a:r>
              <a:rPr lang="uk-UA" sz="2200" dirty="0" smtClean="0"/>
              <a:t>(</a:t>
            </a:r>
            <a:r>
              <a:rPr lang="uk-UA" sz="2200" b="1" dirty="0" smtClean="0"/>
              <a:t>54%</a:t>
            </a:r>
            <a:r>
              <a:rPr lang="uk-UA" sz="2200" dirty="0" smtClean="0"/>
              <a:t>), </a:t>
            </a:r>
            <a:r>
              <a:rPr lang="uk-UA" sz="2200" dirty="0"/>
              <a:t>класний керівник </a:t>
            </a:r>
            <a:r>
              <a:rPr lang="uk-UA" sz="2200" dirty="0" smtClean="0"/>
              <a:t> Мангольд Т.В.</a:t>
            </a:r>
            <a:endParaRPr lang="uk-UA" sz="2200" dirty="0"/>
          </a:p>
          <a:p>
            <a:pPr marL="538163" indent="-269875">
              <a:buFont typeface="Wingdings" panose="05000000000000000000" pitchFamily="2" charset="2"/>
              <a:buChar char="v"/>
            </a:pPr>
            <a:r>
              <a:rPr lang="uk-UA" sz="2600" dirty="0" smtClean="0"/>
              <a:t>середня </a:t>
            </a:r>
            <a:r>
              <a:rPr lang="uk-UA" sz="2600" dirty="0"/>
              <a:t>школа</a:t>
            </a:r>
            <a:r>
              <a:rPr lang="uk-UA" sz="2600" dirty="0" smtClean="0"/>
              <a:t>:</a:t>
            </a:r>
            <a:endParaRPr lang="uk-UA" sz="2600" dirty="0"/>
          </a:p>
          <a:p>
            <a:pPr marL="806450" indent="-268288">
              <a:buFont typeface="Wingdings" panose="05000000000000000000" pitchFamily="2" charset="2"/>
              <a:buChar char="ü"/>
            </a:pPr>
            <a:r>
              <a:rPr lang="uk-UA" sz="2200" b="1" dirty="0" smtClean="0"/>
              <a:t>8-В </a:t>
            </a:r>
            <a:r>
              <a:rPr lang="uk-UA" sz="2200" dirty="0" smtClean="0"/>
              <a:t>клас</a:t>
            </a:r>
            <a:r>
              <a:rPr lang="uk-UA" sz="2200" b="1" dirty="0" smtClean="0"/>
              <a:t> (</a:t>
            </a:r>
            <a:r>
              <a:rPr lang="uk-UA" sz="2200" b="1" dirty="0"/>
              <a:t>31</a:t>
            </a:r>
            <a:r>
              <a:rPr lang="uk-UA" sz="2200" b="1" dirty="0" smtClean="0"/>
              <a:t>%)</a:t>
            </a:r>
            <a:r>
              <a:rPr lang="uk-UA" sz="2200" dirty="0" smtClean="0"/>
              <a:t>, </a:t>
            </a:r>
            <a:r>
              <a:rPr lang="uk-UA" sz="2200" dirty="0"/>
              <a:t>класний керівник    </a:t>
            </a:r>
            <a:r>
              <a:rPr lang="uk-UA" sz="2200" dirty="0" smtClean="0"/>
              <a:t>Прокопова Є.В.</a:t>
            </a:r>
            <a:endParaRPr lang="ru-RU" sz="2200" dirty="0"/>
          </a:p>
          <a:p>
            <a:pPr marL="806450" indent="-268288">
              <a:buFont typeface="Wingdings" panose="05000000000000000000" pitchFamily="2" charset="2"/>
              <a:buChar char="ü"/>
            </a:pPr>
            <a:r>
              <a:rPr lang="uk-UA" sz="2200" b="1" dirty="0" smtClean="0"/>
              <a:t>8-А</a:t>
            </a:r>
            <a:r>
              <a:rPr lang="uk-UA" sz="2200" dirty="0" smtClean="0"/>
              <a:t> </a:t>
            </a:r>
            <a:r>
              <a:rPr lang="uk-UA" sz="2200" dirty="0"/>
              <a:t>клас </a:t>
            </a:r>
            <a:r>
              <a:rPr lang="uk-UA" sz="2200" dirty="0" smtClean="0"/>
              <a:t>(</a:t>
            </a:r>
            <a:r>
              <a:rPr lang="uk-UA" sz="2200" b="1" dirty="0" smtClean="0"/>
              <a:t>32%</a:t>
            </a:r>
            <a:r>
              <a:rPr lang="uk-UA" sz="2200" dirty="0" smtClean="0"/>
              <a:t>), </a:t>
            </a:r>
            <a:r>
              <a:rPr lang="uk-UA" sz="2200" dirty="0"/>
              <a:t>класний керівник </a:t>
            </a:r>
            <a:r>
              <a:rPr lang="uk-UA" sz="2200" dirty="0" smtClean="0"/>
              <a:t>   Мартинюк Т.В.</a:t>
            </a:r>
            <a:endParaRPr lang="ru-RU" sz="2200" dirty="0"/>
          </a:p>
          <a:p>
            <a:pPr marL="538163" indent="-269875">
              <a:buFont typeface="Wingdings" panose="05000000000000000000" pitchFamily="2" charset="2"/>
              <a:buChar char="v"/>
            </a:pPr>
            <a:r>
              <a:rPr lang="uk-UA" sz="2600" dirty="0"/>
              <a:t>старша школа</a:t>
            </a:r>
            <a:r>
              <a:rPr lang="uk-UA" sz="2600" dirty="0" smtClean="0"/>
              <a:t>:</a:t>
            </a:r>
            <a:endParaRPr lang="uk-UA" sz="2600" dirty="0"/>
          </a:p>
          <a:p>
            <a:pPr marL="800100" indent="-266700">
              <a:buFont typeface="Wingdings" panose="05000000000000000000" pitchFamily="2" charset="2"/>
              <a:buChar char="ü"/>
            </a:pPr>
            <a:r>
              <a:rPr lang="uk-UA" sz="2200" b="1" dirty="0" smtClean="0"/>
              <a:t>10-А</a:t>
            </a:r>
            <a:r>
              <a:rPr lang="uk-UA" sz="2200" dirty="0" smtClean="0"/>
              <a:t> </a:t>
            </a:r>
            <a:r>
              <a:rPr lang="uk-UA" sz="2200" dirty="0"/>
              <a:t>клас </a:t>
            </a:r>
            <a:r>
              <a:rPr lang="uk-UA" sz="2200" dirty="0" smtClean="0"/>
              <a:t>(</a:t>
            </a:r>
            <a:r>
              <a:rPr lang="uk-UA" sz="2200" b="1" dirty="0" smtClean="0"/>
              <a:t>52%</a:t>
            </a:r>
            <a:r>
              <a:rPr lang="uk-UA" sz="2200" dirty="0" smtClean="0"/>
              <a:t>), </a:t>
            </a:r>
            <a:r>
              <a:rPr lang="uk-UA" sz="2200" dirty="0"/>
              <a:t>класний керівник </a:t>
            </a:r>
            <a:r>
              <a:rPr lang="uk-UA" sz="2200" dirty="0" smtClean="0"/>
              <a:t> Логвин О.Ю.</a:t>
            </a:r>
            <a:endParaRPr lang="ru-RU" sz="2200" dirty="0"/>
          </a:p>
        </p:txBody>
      </p:sp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553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762000" y="1755534"/>
            <a:ext cx="8610600" cy="464526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600" dirty="0"/>
              <a:t>Підвищився рівень якості знань в порівнянні з </a:t>
            </a:r>
            <a:r>
              <a:rPr lang="uk-UA" sz="2600" dirty="0" smtClean="0"/>
              <a:t>2024/2025 </a:t>
            </a:r>
            <a:r>
              <a:rPr lang="uk-UA" sz="2600" dirty="0" err="1" smtClean="0"/>
              <a:t>н.р</a:t>
            </a:r>
            <a:r>
              <a:rPr lang="uk-UA" sz="2600" dirty="0" smtClean="0"/>
              <a:t>.:</a:t>
            </a:r>
          </a:p>
          <a:p>
            <a:pPr marL="628650" indent="-361950">
              <a:buFont typeface="Wingdings" panose="05000000000000000000" pitchFamily="2" charset="2"/>
              <a:buChar char="v"/>
            </a:pPr>
            <a:r>
              <a:rPr lang="ru-RU" sz="2600" b="1" dirty="0" smtClean="0"/>
              <a:t>5-А</a:t>
            </a:r>
            <a:r>
              <a:rPr lang="ru-RU" sz="2600" dirty="0" smtClean="0"/>
              <a:t> </a:t>
            </a:r>
            <a:r>
              <a:rPr lang="ru-RU" sz="2600" dirty="0" err="1"/>
              <a:t>клас</a:t>
            </a:r>
            <a:r>
              <a:rPr lang="ru-RU" sz="2600" dirty="0"/>
              <a:t> </a:t>
            </a:r>
            <a:r>
              <a:rPr lang="ru-RU" sz="2600" b="1" dirty="0" smtClean="0"/>
              <a:t>62</a:t>
            </a:r>
            <a:r>
              <a:rPr lang="ru-RU" sz="2600" dirty="0" smtClean="0"/>
              <a:t>% </a:t>
            </a:r>
            <a:r>
              <a:rPr lang="ru-RU" sz="2600" dirty="0"/>
              <a:t>(</a:t>
            </a:r>
            <a:r>
              <a:rPr lang="ru-RU" sz="2600" dirty="0" smtClean="0"/>
              <a:t>2025 р</a:t>
            </a:r>
            <a:r>
              <a:rPr lang="ru-RU" sz="2600" dirty="0"/>
              <a:t>. – </a:t>
            </a:r>
            <a:r>
              <a:rPr lang="ru-RU" sz="2600" b="1" dirty="0" smtClean="0"/>
              <a:t>40</a:t>
            </a:r>
            <a:r>
              <a:rPr lang="ru-RU" sz="2600" dirty="0" smtClean="0"/>
              <a:t>% </a:t>
            </a:r>
            <a:r>
              <a:rPr lang="ru-RU" sz="2600" dirty="0"/>
              <a:t>на </a:t>
            </a:r>
            <a:r>
              <a:rPr lang="ru-RU" sz="2600" b="1" dirty="0" smtClean="0"/>
              <a:t>22</a:t>
            </a:r>
            <a:r>
              <a:rPr lang="ru-RU" sz="2600" dirty="0" smtClean="0"/>
              <a:t>% </a:t>
            </a:r>
            <a:r>
              <a:rPr lang="ru-RU" sz="2600" dirty="0" err="1"/>
              <a:t>більше</a:t>
            </a:r>
            <a:r>
              <a:rPr lang="ru-RU" sz="2600" dirty="0"/>
              <a:t>) –  </a:t>
            </a:r>
            <a:r>
              <a:rPr lang="ru-RU" sz="2600" dirty="0" smtClean="0"/>
              <a:t>                  </a:t>
            </a:r>
            <a:r>
              <a:rPr lang="ru-RU" sz="2600" dirty="0" err="1" smtClean="0"/>
              <a:t>класний</a:t>
            </a:r>
            <a:r>
              <a:rPr lang="ru-RU" sz="2600" dirty="0" smtClean="0"/>
              <a:t> </a:t>
            </a:r>
            <a:r>
              <a:rPr lang="ru-RU" sz="2600" dirty="0" err="1"/>
              <a:t>керівник</a:t>
            </a:r>
            <a:r>
              <a:rPr lang="ru-RU" sz="2600" dirty="0"/>
              <a:t> </a:t>
            </a:r>
            <a:r>
              <a:rPr lang="ru-RU" sz="2600" dirty="0" err="1" smtClean="0"/>
              <a:t>Черноіваненко</a:t>
            </a:r>
            <a:r>
              <a:rPr lang="ru-RU" sz="2600" dirty="0" smtClean="0"/>
              <a:t> І.А.;</a:t>
            </a:r>
            <a:endParaRPr lang="ru-RU" sz="2600" dirty="0"/>
          </a:p>
          <a:p>
            <a:pPr marL="628650" indent="-361950">
              <a:buFont typeface="Wingdings" panose="05000000000000000000" pitchFamily="2" charset="2"/>
              <a:buChar char="v"/>
            </a:pPr>
            <a:r>
              <a:rPr lang="ru-RU" sz="2600" b="1" dirty="0" smtClean="0"/>
              <a:t>5-Б</a:t>
            </a:r>
            <a:r>
              <a:rPr lang="ru-RU" sz="2600" dirty="0" smtClean="0"/>
              <a:t> </a:t>
            </a:r>
            <a:r>
              <a:rPr lang="ru-RU" sz="2600" dirty="0" err="1"/>
              <a:t>клас</a:t>
            </a:r>
            <a:r>
              <a:rPr lang="ru-RU" sz="2600" dirty="0"/>
              <a:t> </a:t>
            </a:r>
            <a:r>
              <a:rPr lang="ru-RU" sz="2600" b="1" dirty="0" smtClean="0"/>
              <a:t>45</a:t>
            </a:r>
            <a:r>
              <a:rPr lang="ru-RU" sz="2600" dirty="0" smtClean="0"/>
              <a:t>% </a:t>
            </a:r>
            <a:r>
              <a:rPr lang="ru-RU" sz="2600" dirty="0"/>
              <a:t>(</a:t>
            </a:r>
            <a:r>
              <a:rPr lang="ru-RU" sz="2600" dirty="0" smtClean="0"/>
              <a:t>2025 р</a:t>
            </a:r>
            <a:r>
              <a:rPr lang="ru-RU" sz="2600" dirty="0"/>
              <a:t>. – </a:t>
            </a:r>
            <a:r>
              <a:rPr lang="ru-RU" sz="2600" b="1" dirty="0" smtClean="0"/>
              <a:t>28</a:t>
            </a:r>
            <a:r>
              <a:rPr lang="ru-RU" sz="2600" dirty="0" smtClean="0"/>
              <a:t>% </a:t>
            </a:r>
            <a:r>
              <a:rPr lang="ru-RU" sz="2600" dirty="0"/>
              <a:t>на </a:t>
            </a:r>
            <a:r>
              <a:rPr lang="ru-RU" sz="2600" b="1" dirty="0" smtClean="0"/>
              <a:t>17</a:t>
            </a:r>
            <a:r>
              <a:rPr lang="ru-RU" sz="2600" dirty="0" smtClean="0"/>
              <a:t>% </a:t>
            </a:r>
            <a:r>
              <a:rPr lang="ru-RU" sz="2600" dirty="0" err="1"/>
              <a:t>більше</a:t>
            </a:r>
            <a:r>
              <a:rPr lang="ru-RU" sz="2600" dirty="0"/>
              <a:t>) – </a:t>
            </a:r>
            <a:r>
              <a:rPr lang="ru-RU" sz="2600" dirty="0" smtClean="0"/>
              <a:t>                           </a:t>
            </a:r>
            <a:r>
              <a:rPr lang="ru-RU" sz="2600" dirty="0" err="1" smtClean="0"/>
              <a:t>класний</a:t>
            </a:r>
            <a:r>
              <a:rPr lang="ru-RU" sz="2600" dirty="0" smtClean="0"/>
              <a:t> </a:t>
            </a:r>
            <a:r>
              <a:rPr lang="ru-RU" sz="2600" dirty="0" err="1"/>
              <a:t>керівник</a:t>
            </a:r>
            <a:r>
              <a:rPr lang="ru-RU" sz="2600" dirty="0"/>
              <a:t> </a:t>
            </a:r>
            <a:r>
              <a:rPr lang="ru-RU" sz="2600" dirty="0" smtClean="0"/>
              <a:t>Баштан М.В.;</a:t>
            </a:r>
            <a:endParaRPr lang="ru-RU" sz="2600" dirty="0"/>
          </a:p>
          <a:p>
            <a:pPr marL="628650" indent="-361950">
              <a:buFont typeface="Wingdings" panose="05000000000000000000" pitchFamily="2" charset="2"/>
              <a:buChar char="v"/>
            </a:pPr>
            <a:r>
              <a:rPr lang="ru-RU" sz="2600" b="1" dirty="0" smtClean="0"/>
              <a:t>7-Б</a:t>
            </a:r>
            <a:r>
              <a:rPr lang="ru-RU" sz="2600" dirty="0" smtClean="0"/>
              <a:t> </a:t>
            </a:r>
            <a:r>
              <a:rPr lang="ru-RU" sz="2600" dirty="0" err="1"/>
              <a:t>клас</a:t>
            </a:r>
            <a:r>
              <a:rPr lang="ru-RU" sz="2600" dirty="0"/>
              <a:t> </a:t>
            </a:r>
            <a:r>
              <a:rPr lang="ru-RU" sz="2600" b="1" dirty="0"/>
              <a:t>73</a:t>
            </a:r>
            <a:r>
              <a:rPr lang="ru-RU" sz="2600" dirty="0"/>
              <a:t>% (</a:t>
            </a:r>
            <a:r>
              <a:rPr lang="ru-RU" sz="2600" dirty="0" smtClean="0"/>
              <a:t>2025 р</a:t>
            </a:r>
            <a:r>
              <a:rPr lang="ru-RU" sz="2600" dirty="0"/>
              <a:t>. – </a:t>
            </a:r>
            <a:r>
              <a:rPr lang="ru-RU" sz="2600" b="1" dirty="0" smtClean="0"/>
              <a:t>45</a:t>
            </a:r>
            <a:r>
              <a:rPr lang="ru-RU" sz="2600" dirty="0" smtClean="0"/>
              <a:t>% </a:t>
            </a:r>
            <a:r>
              <a:rPr lang="ru-RU" sz="2600" dirty="0"/>
              <a:t>на </a:t>
            </a:r>
            <a:r>
              <a:rPr lang="ru-RU" sz="2600" b="1" dirty="0" smtClean="0"/>
              <a:t>28</a:t>
            </a:r>
            <a:r>
              <a:rPr lang="ru-RU" sz="2600" dirty="0" smtClean="0"/>
              <a:t>% </a:t>
            </a:r>
            <a:r>
              <a:rPr lang="ru-RU" sz="2600" dirty="0" err="1"/>
              <a:t>більше</a:t>
            </a:r>
            <a:r>
              <a:rPr lang="ru-RU" sz="2600" dirty="0"/>
              <a:t>) – </a:t>
            </a:r>
            <a:r>
              <a:rPr lang="ru-RU" sz="2600" dirty="0" smtClean="0"/>
              <a:t>                             </a:t>
            </a:r>
            <a:r>
              <a:rPr lang="ru-RU" sz="2600" dirty="0" err="1" smtClean="0"/>
              <a:t>класний</a:t>
            </a:r>
            <a:r>
              <a:rPr lang="ru-RU" sz="2600" dirty="0" smtClean="0"/>
              <a:t> </a:t>
            </a:r>
            <a:r>
              <a:rPr lang="ru-RU" sz="2600" dirty="0" err="1" smtClean="0"/>
              <a:t>керівник</a:t>
            </a:r>
            <a:r>
              <a:rPr lang="ru-RU" sz="2600" dirty="0" smtClean="0"/>
              <a:t> </a:t>
            </a:r>
            <a:r>
              <a:rPr lang="ru-RU" sz="2600" dirty="0" err="1" smtClean="0"/>
              <a:t>Ковальова</a:t>
            </a:r>
            <a:r>
              <a:rPr lang="ru-RU" sz="2600" dirty="0" smtClean="0"/>
              <a:t> В.О.;</a:t>
            </a:r>
            <a:endParaRPr lang="ru-RU" sz="2600" dirty="0"/>
          </a:p>
          <a:p>
            <a:pPr marL="628650" indent="-361950">
              <a:buFont typeface="Wingdings" panose="05000000000000000000" pitchFamily="2" charset="2"/>
              <a:buChar char="v"/>
            </a:pPr>
            <a:r>
              <a:rPr lang="ru-RU" sz="2600" b="1" dirty="0" smtClean="0"/>
              <a:t>11-А</a:t>
            </a:r>
            <a:r>
              <a:rPr lang="ru-RU" sz="2600" dirty="0" smtClean="0"/>
              <a:t> </a:t>
            </a:r>
            <a:r>
              <a:rPr lang="ru-RU" sz="2600" dirty="0" err="1"/>
              <a:t>клас</a:t>
            </a:r>
            <a:r>
              <a:rPr lang="ru-RU" sz="2600" dirty="0"/>
              <a:t> </a:t>
            </a:r>
            <a:r>
              <a:rPr lang="ru-RU" sz="2600" b="1" dirty="0" smtClean="0"/>
              <a:t>77</a:t>
            </a:r>
            <a:r>
              <a:rPr lang="ru-RU" sz="2600" dirty="0" smtClean="0"/>
              <a:t>% </a:t>
            </a:r>
            <a:r>
              <a:rPr lang="ru-RU" sz="2600" dirty="0"/>
              <a:t>(</a:t>
            </a:r>
            <a:r>
              <a:rPr lang="ru-RU" sz="2600" dirty="0" smtClean="0"/>
              <a:t>2025 р</a:t>
            </a:r>
            <a:r>
              <a:rPr lang="ru-RU" sz="2600" dirty="0"/>
              <a:t>. – </a:t>
            </a:r>
            <a:r>
              <a:rPr lang="ru-RU" sz="2600" b="1" dirty="0" smtClean="0"/>
              <a:t>55</a:t>
            </a:r>
            <a:r>
              <a:rPr lang="ru-RU" sz="2600" dirty="0" smtClean="0"/>
              <a:t>% </a:t>
            </a:r>
            <a:r>
              <a:rPr lang="ru-RU" sz="2600" dirty="0"/>
              <a:t>на </a:t>
            </a:r>
            <a:r>
              <a:rPr lang="ru-RU" sz="2600" b="1" dirty="0" smtClean="0"/>
              <a:t>22</a:t>
            </a:r>
            <a:r>
              <a:rPr lang="ru-RU" sz="2600" dirty="0" smtClean="0"/>
              <a:t>% </a:t>
            </a:r>
            <a:r>
              <a:rPr lang="ru-RU" sz="2600" dirty="0" err="1"/>
              <a:t>більше</a:t>
            </a:r>
            <a:r>
              <a:rPr lang="ru-RU" sz="2600" dirty="0"/>
              <a:t>) – </a:t>
            </a:r>
            <a:r>
              <a:rPr lang="ru-RU" sz="2600" dirty="0" smtClean="0"/>
              <a:t>                            </a:t>
            </a:r>
            <a:r>
              <a:rPr lang="ru-RU" sz="2600" dirty="0" err="1" smtClean="0"/>
              <a:t>класний</a:t>
            </a:r>
            <a:r>
              <a:rPr lang="ru-RU" sz="2600" dirty="0" smtClean="0"/>
              <a:t> </a:t>
            </a:r>
            <a:r>
              <a:rPr lang="ru-RU" sz="2600" dirty="0" err="1"/>
              <a:t>керівник</a:t>
            </a:r>
            <a:r>
              <a:rPr lang="ru-RU" sz="2600" dirty="0"/>
              <a:t> </a:t>
            </a:r>
            <a:r>
              <a:rPr lang="ru-RU" sz="2600" dirty="0" err="1" smtClean="0"/>
              <a:t>Проскуріна</a:t>
            </a:r>
            <a:r>
              <a:rPr lang="ru-RU" sz="2600" dirty="0" smtClean="0"/>
              <a:t> Е.М.</a:t>
            </a:r>
            <a:endParaRPr lang="ru-RU" sz="2600" dirty="0"/>
          </a:p>
        </p:txBody>
      </p:sp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5993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38200" y="1828800"/>
            <a:ext cx="8305800" cy="4648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2600" dirty="0"/>
              <a:t>Знизився рівень якості знань в порівнянні </a:t>
            </a:r>
            <a:r>
              <a:rPr lang="uk-UA" sz="2600" dirty="0" smtClean="0"/>
              <a:t>2024/2025 </a:t>
            </a:r>
            <a:r>
              <a:rPr lang="uk-UA" sz="2600" dirty="0" err="1"/>
              <a:t>н.р</a:t>
            </a:r>
            <a:r>
              <a:rPr lang="uk-UA" sz="2600" dirty="0" smtClean="0"/>
              <a:t>.:</a:t>
            </a:r>
            <a:endParaRPr lang="uk-UA" sz="2600" dirty="0"/>
          </a:p>
          <a:p>
            <a:pPr marL="628650" lvl="0" indent="-361950">
              <a:buFont typeface="Wingdings" panose="05000000000000000000" pitchFamily="2" charset="2"/>
              <a:buChar char="v"/>
              <a:tabLst>
                <a:tab pos="628650" algn="l"/>
              </a:tabLst>
            </a:pPr>
            <a:r>
              <a:rPr lang="ru-RU" sz="2600" b="1" dirty="0" smtClean="0"/>
              <a:t>7-А</a:t>
            </a:r>
            <a:r>
              <a:rPr lang="ru-RU" sz="2600" dirty="0" smtClean="0"/>
              <a:t> </a:t>
            </a:r>
            <a:r>
              <a:rPr lang="ru-RU" sz="2600" dirty="0" err="1"/>
              <a:t>клас</a:t>
            </a:r>
            <a:r>
              <a:rPr lang="ru-RU" sz="2600" dirty="0"/>
              <a:t> </a:t>
            </a:r>
            <a:r>
              <a:rPr lang="ru-RU" sz="2600" b="1" dirty="0" smtClean="0"/>
              <a:t>58</a:t>
            </a:r>
            <a:r>
              <a:rPr lang="ru-RU" sz="2600" dirty="0" smtClean="0"/>
              <a:t>% </a:t>
            </a:r>
            <a:r>
              <a:rPr lang="ru-RU" sz="2600" dirty="0"/>
              <a:t>(</a:t>
            </a:r>
            <a:r>
              <a:rPr lang="ru-RU" sz="2600" dirty="0" smtClean="0"/>
              <a:t>2025 р</a:t>
            </a:r>
            <a:r>
              <a:rPr lang="ru-RU" sz="2600" dirty="0"/>
              <a:t>. – </a:t>
            </a:r>
            <a:r>
              <a:rPr lang="ru-RU" sz="2600" b="1" dirty="0" smtClean="0"/>
              <a:t>71</a:t>
            </a:r>
            <a:r>
              <a:rPr lang="ru-RU" sz="2600" dirty="0" smtClean="0"/>
              <a:t>% </a:t>
            </a:r>
            <a:r>
              <a:rPr lang="ru-RU" sz="2600" dirty="0"/>
              <a:t>на </a:t>
            </a:r>
            <a:r>
              <a:rPr lang="ru-RU" sz="2600" b="1" dirty="0" smtClean="0"/>
              <a:t>13</a:t>
            </a:r>
            <a:r>
              <a:rPr lang="ru-RU" sz="2600" dirty="0" smtClean="0"/>
              <a:t>% </a:t>
            </a:r>
            <a:r>
              <a:rPr lang="ru-RU" sz="2600" dirty="0" err="1"/>
              <a:t>менше</a:t>
            </a:r>
            <a:r>
              <a:rPr lang="ru-RU" sz="2600" dirty="0"/>
              <a:t>) – </a:t>
            </a:r>
            <a:r>
              <a:rPr lang="ru-RU" sz="2600" dirty="0" smtClean="0"/>
              <a:t>           </a:t>
            </a:r>
            <a:r>
              <a:rPr lang="ru-RU" sz="2600" dirty="0" err="1" smtClean="0"/>
              <a:t>класний</a:t>
            </a:r>
            <a:r>
              <a:rPr lang="ru-RU" sz="2600" dirty="0" smtClean="0"/>
              <a:t> </a:t>
            </a:r>
            <a:r>
              <a:rPr lang="ru-RU" sz="2600" dirty="0" err="1"/>
              <a:t>керівник</a:t>
            </a:r>
            <a:r>
              <a:rPr lang="ru-RU" sz="2600" dirty="0"/>
              <a:t> </a:t>
            </a:r>
            <a:r>
              <a:rPr lang="ru-RU" sz="2600" dirty="0" smtClean="0"/>
              <a:t>Стецюра І.М.;</a:t>
            </a:r>
            <a:endParaRPr lang="ru-RU" sz="2600" dirty="0"/>
          </a:p>
        </p:txBody>
      </p:sp>
      <p:sp>
        <p:nvSpPr>
          <p:cNvPr id="7" name="Заголовок 2"/>
          <p:cNvSpPr>
            <a:spLocks noGrp="1"/>
          </p:cNvSpPr>
          <p:nvPr>
            <p:ph type="title"/>
          </p:nvPr>
        </p:nvSpPr>
        <p:spPr>
          <a:xfrm>
            <a:off x="1945201" y="624110"/>
            <a:ext cx="7198799" cy="1280890"/>
          </a:xfrm>
        </p:spPr>
        <p:txBody>
          <a:bodyPr>
            <a:normAutofit/>
          </a:bodyPr>
          <a:lstStyle/>
          <a:p>
            <a:r>
              <a:rPr lang="uk-UA" b="1" dirty="0" smtClean="0"/>
              <a:t>Якість знань за 2025/2026 </a:t>
            </a:r>
            <a:r>
              <a:rPr lang="uk-UA" b="1" dirty="0" err="1"/>
              <a:t>н.р</a:t>
            </a:r>
            <a:r>
              <a:rPr lang="uk-UA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00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>
            <a:spLocks/>
          </p:cNvSpPr>
          <p:nvPr/>
        </p:nvSpPr>
        <p:spPr>
          <a:xfrm>
            <a:off x="1371600" y="624110"/>
            <a:ext cx="7772401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/>
              <a:t>Підсумки</a:t>
            </a:r>
            <a:r>
              <a:rPr lang="ru-RU" b="1" dirty="0"/>
              <a:t> </a:t>
            </a:r>
            <a:r>
              <a:rPr lang="ru-RU" b="1" dirty="0" err="1" smtClean="0"/>
              <a:t>навчальних</a:t>
            </a:r>
            <a:r>
              <a:rPr lang="ru-RU" b="1" dirty="0" smtClean="0"/>
              <a:t> </a:t>
            </a:r>
            <a:r>
              <a:rPr lang="ru-RU" b="1" dirty="0" err="1" smtClean="0"/>
              <a:t>досягнень</a:t>
            </a:r>
            <a:r>
              <a:rPr lang="ru-RU" b="1" dirty="0" smtClean="0"/>
              <a:t> </a:t>
            </a:r>
            <a:r>
              <a:rPr lang="ru-RU" b="1" dirty="0"/>
              <a:t>по </a:t>
            </a:r>
            <a:r>
              <a:rPr lang="ru-RU" b="1" dirty="0" err="1" smtClean="0"/>
              <a:t>класам</a:t>
            </a:r>
            <a:endParaRPr lang="ru-RU" dirty="0"/>
          </a:p>
        </p:txBody>
      </p:sp>
      <p:pic>
        <p:nvPicPr>
          <p:cNvPr id="4" name="Picture 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2101" y="2209800"/>
            <a:ext cx="6120000" cy="39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5292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52600" y="685801"/>
            <a:ext cx="1143000" cy="609600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uk-UA" sz="4000" b="1" dirty="0" smtClean="0"/>
              <a:t>5-А</a:t>
            </a:r>
            <a:endParaRPr lang="ru-RU" sz="4000" b="1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066314"/>
              </p:ext>
            </p:extLst>
          </p:nvPr>
        </p:nvGraphicFramePr>
        <p:xfrm>
          <a:off x="3379762" y="18003"/>
          <a:ext cx="5760000" cy="683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2727"/>
                <a:gridCol w="1047273"/>
              </a:tblGrid>
              <a:tr h="581111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Поляковська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Т.Я.)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(Логвин О.Ю.)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Чекменєва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В.В.)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(Бабич Т.А.)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Черноіваненко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І.А.)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іспанська мова 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Пянтковська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Т.С.)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досліджуємо історію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математика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7,1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пізнаємо природу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М.І.)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Черноіваненко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музичне мистецтво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образотворче мистецтво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(Луценко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Є.О.)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</a:t>
                      </a:r>
                    </a:p>
                  </a:txBody>
                  <a:tcPr marL="9525" marR="9525" marT="9525" marB="0" anchor="b"/>
                </a:tc>
              </a:tr>
              <a:tr h="29652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2836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9,3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0375" y="1666501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err="1" smtClean="0">
                <a:latin typeface="+mj-lt"/>
              </a:rPr>
              <a:t>Черноіваненко</a:t>
            </a:r>
            <a:r>
              <a:rPr lang="uk-UA" sz="2400" b="1" dirty="0" smtClean="0">
                <a:latin typeface="+mj-lt"/>
              </a:rPr>
              <a:t> І.А.</a:t>
            </a:r>
            <a:endParaRPr lang="ru-RU" sz="2400" b="1" dirty="0">
              <a:latin typeface="+mj-lt"/>
            </a:endParaRPr>
          </a:p>
        </p:txBody>
      </p:sp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423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411948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51737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515761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5230466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2160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52600" y="685801"/>
            <a:ext cx="1143000" cy="609600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uk-UA" sz="4000" b="1" dirty="0" smtClean="0"/>
              <a:t>5-Б</a:t>
            </a:r>
            <a:endParaRPr lang="ru-RU" sz="4000" b="1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2612677"/>
              </p:ext>
            </p:extLst>
          </p:nvPr>
        </p:nvGraphicFramePr>
        <p:xfrm>
          <a:off x="3379762" y="18003"/>
          <a:ext cx="5760000" cy="6839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2727"/>
                <a:gridCol w="1047273"/>
              </a:tblGrid>
              <a:tr h="57550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Поляковська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Т.Я.)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(Логвин О.Ю.)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Чекменєва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В.В.)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(Бабич Т.А.)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Черноіваненко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І.А.)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іспанська мова 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Пянтковська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Т.С.)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досліджуємо історію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математика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6,9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пізнаємо природу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 М.І.)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М.В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музичне мистецтво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образотворче мистецтво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(Луценко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359691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Є.О.)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</a:t>
                      </a:r>
                    </a:p>
                  </a:txBody>
                  <a:tcPr marL="9525" marR="9525" marT="9525" marB="0" anchor="b"/>
                </a:tc>
              </a:tr>
              <a:tr h="2936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2519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9,3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0375" y="1666501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Баштан М.В.</a:t>
            </a:r>
            <a:endParaRPr lang="ru-RU" sz="2400" b="1" dirty="0">
              <a:latin typeface="+mj-lt"/>
            </a:endParaRPr>
          </a:p>
        </p:txBody>
      </p:sp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81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9503639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7924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1231019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9159207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8726659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488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1752600" y="685801"/>
            <a:ext cx="1143000" cy="609600"/>
          </a:xfrm>
          <a:ln>
            <a:noFill/>
          </a:ln>
        </p:spPr>
        <p:txBody>
          <a:bodyPr>
            <a:noAutofit/>
          </a:bodyPr>
          <a:lstStyle/>
          <a:p>
            <a:pPr algn="l"/>
            <a:r>
              <a:rPr lang="uk-UA" sz="4000" b="1" dirty="0" smtClean="0"/>
              <a:t>6-А</a:t>
            </a:r>
            <a:endParaRPr lang="ru-RU" sz="4000" b="1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9142514"/>
              </p:ext>
            </p:extLst>
          </p:nvPr>
        </p:nvGraphicFramePr>
        <p:xfrm>
          <a:off x="3379762" y="18003"/>
          <a:ext cx="5760000" cy="6831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7692"/>
                <a:gridCol w="886154"/>
                <a:gridCol w="886154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(Ковальова В.О.)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7,9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4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</a:t>
                      </a: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(Бабич Т.А.)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А.О.)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іспанська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Хайлов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досліджуємо історію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математика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7,8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(Король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пізнаємо природу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М.І.)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</a:t>
                      </a:r>
                      <a:r>
                        <a:rPr lang="uk-UA" sz="12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Бабич Т.А.)</a:t>
                      </a:r>
                      <a:endParaRPr sz="20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11,0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музичне мистецтво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образотворче мистецтво </a:t>
                      </a:r>
                      <a:r>
                        <a:rPr lang="uk-UA" sz="14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(Луценко Н.В.)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</a:t>
                      </a: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(Василевський А.О.)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11,6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9,5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9,2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60375" y="1666501"/>
            <a:ext cx="2968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Бабич Т.А.</a:t>
            </a:r>
            <a:endParaRPr lang="ru-RU" sz="2400" b="1" dirty="0">
              <a:latin typeface="+mj-lt"/>
            </a:endParaRPr>
          </a:p>
        </p:txBody>
      </p:sp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78658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52281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1559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285516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7849188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026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017669"/>
              </p:ext>
            </p:extLst>
          </p:nvPr>
        </p:nvGraphicFramePr>
        <p:xfrm>
          <a:off x="3384000" y="18003"/>
          <a:ext cx="5760000" cy="68313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7692"/>
                <a:gridCol w="886154"/>
                <a:gridCol w="886154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(Ковальова В.О.)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4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10,0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</a:t>
                      </a: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(Бабич Т.А.)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А.О.)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іспанська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Хайлов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досліджуємо історію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математика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(Король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пізнаємо природу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М.І.)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</a:t>
                      </a:r>
                      <a:r>
                        <a:rPr lang="uk-UA" sz="12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Шуліка А.О.)</a:t>
                      </a:r>
                      <a:endParaRPr sz="20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11,0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музичне мистецтво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образотворче мистецтво </a:t>
                      </a:r>
                      <a:r>
                        <a:rPr lang="uk-UA" sz="14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(Луценко Н.В.)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</a:t>
                      </a: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(Василевський А.О.)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11,9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9,8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9,8</a:t>
                      </a:r>
                      <a:endParaRPr lang="uk-UA" sz="20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752600" y="685801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6-Б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0375" y="1666501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Шуліка А.О.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4651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іагра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122445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993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6319898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іагра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8008444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308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2974675"/>
              </p:ext>
            </p:extLst>
          </p:nvPr>
        </p:nvGraphicFramePr>
        <p:xfrm>
          <a:off x="3384000" y="18006"/>
          <a:ext cx="5760000" cy="6839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87692"/>
                <a:gridCol w="886154"/>
                <a:gridCol w="886154"/>
              </a:tblGrid>
              <a:tr h="639938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8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</a:t>
                      </a:r>
                    </a:p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dirty="0" smtClean="0">
                          <a:latin typeface="Cambria" panose="02040503050406030204" pitchFamily="18" charset="0"/>
                        </a:rPr>
                        <a:t>7,4</a:t>
                      </a:r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7,8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4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4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9,1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</a:t>
                      </a: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А.О.)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іспанська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Пянтковська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Т.С.)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8,0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досліджуємо історію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математика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</a:rPr>
                        <a:t>6,7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(Король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7,7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пізнаємо природу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М.І.)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</a:t>
                      </a: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4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11,6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музичне мистецтво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образотворче мистецтво </a:t>
                      </a:r>
                      <a:r>
                        <a:rPr lang="uk-UA" sz="14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(Луценко Н.В.)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10,0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10,5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10,9</a:t>
                      </a:r>
                    </a:p>
                  </a:txBody>
                  <a:tcPr marL="0" marR="0" marT="0" marB="0" anchor="b"/>
                </a:tc>
              </a:tr>
              <a:tr h="32435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(Василевський А.О.)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12,0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11,7</a:t>
                      </a:r>
                    </a:p>
                  </a:txBody>
                  <a:tcPr marL="0" marR="0" marT="0" marB="0" anchor="b"/>
                </a:tc>
              </a:tr>
              <a:tr h="32654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0" marR="0" marT="0" marB="0" anchor="b"/>
                </a:tc>
              </a:tr>
              <a:tr h="3594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9,5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9,3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8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6-В</a:t>
            </a:r>
            <a:endParaRPr lang="ru-RU" sz="40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460375" y="1676400"/>
            <a:ext cx="30448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err="1" smtClean="0">
                <a:latin typeface="+mj-lt"/>
              </a:rPr>
              <a:t>Сафонов</a:t>
            </a:r>
            <a:r>
              <a:rPr lang="uk-UA" sz="2400" b="1" dirty="0" smtClean="0">
                <a:latin typeface="+mj-lt"/>
              </a:rPr>
              <a:t> К.А.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9207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05568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331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2996879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2159434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2894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1447079"/>
              </p:ext>
            </p:extLst>
          </p:nvPr>
        </p:nvGraphicFramePr>
        <p:xfrm>
          <a:off x="3384000" y="0"/>
          <a:ext cx="5760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9263"/>
                <a:gridCol w="643579"/>
                <a:gridCol w="643579"/>
                <a:gridCol w="643579"/>
              </a:tblGrid>
              <a:tr h="52392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23/24      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 </a:t>
                      </a:r>
                      <a:r>
                        <a:rPr lang="ru-RU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</a:t>
                      </a:r>
                    </a:p>
                    <a:p>
                      <a:pPr algn="ctr" fontAlgn="b"/>
                      <a:r>
                        <a:rPr lang="uk-UA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 </a:t>
                      </a:r>
                      <a:r>
                        <a:rPr lang="uk-UA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(Логвин О.Ю.)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(Логвин О.Ю.)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(Проскуріна Е.М..)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7,5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і </a:t>
                      </a:r>
                      <a:r>
                        <a:rPr lang="uk-UA" sz="1600" b="1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громад.освіта</a:t>
                      </a:r>
                      <a:r>
                        <a:rPr lang="uk-UA" sz="1600" b="1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lang="uk-UA"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М.І.)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uk-UA" sz="1800" b="0" dirty="0" smtClean="0"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7,2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uk-UA" sz="1800" b="0" dirty="0" smtClean="0"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4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10,4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(Яворський О.Г.)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10,3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297863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333967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середній бал</a:t>
                      </a:r>
                      <a:endParaRPr lang="uk-UA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9,0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7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7-А</a:t>
            </a:r>
            <a:endParaRPr lang="ru-RU" sz="4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60375" y="1676400"/>
            <a:ext cx="2968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err="1" smtClean="0">
                <a:latin typeface="+mj-lt"/>
              </a:rPr>
              <a:t>Стецюра</a:t>
            </a:r>
            <a:r>
              <a:rPr lang="uk-UA" sz="2400" b="1" dirty="0" smtClean="0">
                <a:latin typeface="+mj-lt"/>
              </a:rPr>
              <a:t> І.М.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7056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іагра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080107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895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982773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іагра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8889333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524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51831137"/>
              </p:ext>
            </p:extLst>
          </p:nvPr>
        </p:nvGraphicFramePr>
        <p:xfrm>
          <a:off x="3384000" y="-5"/>
          <a:ext cx="5760000" cy="6858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9263"/>
                <a:gridCol w="643579"/>
                <a:gridCol w="643579"/>
                <a:gridCol w="643579"/>
              </a:tblGrid>
              <a:tr h="523929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23/24      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 </a:t>
                      </a:r>
                      <a:r>
                        <a:rPr lang="ru-RU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</a:t>
                      </a:r>
                    </a:p>
                    <a:p>
                      <a:pPr algn="ctr" fontAlgn="b"/>
                      <a:r>
                        <a:rPr lang="uk-UA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 </a:t>
                      </a:r>
                      <a:r>
                        <a:rPr lang="uk-UA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(Ковальова В.О.)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 smtClean="0">
                          <a:effectLst/>
                          <a:latin typeface="Cambria" panose="02040503050406030204" pitchFamily="18" charset="0"/>
                        </a:rPr>
                        <a:t>7,5</a:t>
                      </a:r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7,3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(Ковальова В.О.)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7,7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(Бабич Т.А.)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7,7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8,0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і </a:t>
                      </a:r>
                      <a:r>
                        <a:rPr lang="uk-UA" sz="1600" b="1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громад.освіта</a:t>
                      </a:r>
                      <a:r>
                        <a:rPr lang="uk-UA" sz="1600" b="1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(Андрєєва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7,7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(Андрєєва І.В.)</a:t>
                      </a:r>
                      <a:endParaRPr lang="uk-UA"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</a:rPr>
                        <a:t>6,9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М.І.)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8,1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uk-UA" sz="1800" b="0" dirty="0" smtClean="0"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uk-UA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uk-UA" sz="1800" b="0" dirty="0" smtClean="0"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ru-RU" sz="18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8,7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(Ковальова В.О.)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10,6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(Яворський О.Г.)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300118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</a:tr>
              <a:tr h="29786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333967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середній бал</a:t>
                      </a:r>
                      <a:endParaRPr lang="uk-UA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8,4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7-Б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2968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Ковальова В.О.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7432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4766085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706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3272513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4066651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68037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38134245"/>
              </p:ext>
            </p:extLst>
          </p:nvPr>
        </p:nvGraphicFramePr>
        <p:xfrm>
          <a:off x="3379761" y="-36200"/>
          <a:ext cx="5760000" cy="6894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29263"/>
                <a:gridCol w="643579"/>
                <a:gridCol w="643579"/>
                <a:gridCol w="643579"/>
              </a:tblGrid>
              <a:tr h="5122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23/24      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5 </a:t>
                      </a:r>
                      <a:r>
                        <a:rPr lang="ru-RU" sz="16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</a:t>
                      </a:r>
                    </a:p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6 </a:t>
                      </a:r>
                      <a:r>
                        <a:rPr lang="ru-RU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</a:t>
                      </a:r>
                    </a:p>
                    <a:p>
                      <a:pPr algn="ctr" fontAlgn="b"/>
                      <a:r>
                        <a:rPr lang="uk-UA" sz="16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 </a:t>
                      </a:r>
                      <a:r>
                        <a:rPr lang="uk-UA" sz="16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6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(Ковальова В.О.)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Cambria" panose="02040503050406030204" pitchFamily="18" charset="0"/>
                        </a:rPr>
                        <a:t>7,2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(Бабич Т.А.)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7,6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(Проскуріна Е.М.)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7,9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8,0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і </a:t>
                      </a:r>
                      <a:r>
                        <a:rPr lang="uk-UA" sz="1600" b="1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громад.освіта</a:t>
                      </a:r>
                      <a:r>
                        <a:rPr lang="uk-UA" sz="1600" b="1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lang="uk-UA"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uk-UA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Cambria" panose="02040503050406030204" pitchFamily="18" charset="0"/>
                        </a:rPr>
                        <a:t>8,6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М.І.)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uk-UA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uk-UA" sz="1600" b="0" dirty="0" smtClean="0"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ru-RU" sz="16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uk-UA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uk-UA" sz="1600" b="0" dirty="0" smtClean="0">
                          <a:effectLst/>
                          <a:latin typeface="Cambria" panose="02040503050406030204" pitchFamily="18" charset="0"/>
                        </a:rPr>
                        <a:t>-</a:t>
                      </a:r>
                      <a:endParaRPr lang="ru-RU" sz="1600" b="0" dirty="0"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10,7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4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4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4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11,0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26205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Cambria" panose="020405030504060302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</a:tr>
              <a:tr h="29161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 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2510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9,1</a:t>
                      </a:r>
                      <a:endParaRPr lang="ru-RU" sz="2000" b="1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7-В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Донченко Т.Л.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893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іагра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943439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3154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165156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іагра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26458093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86161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7072209"/>
              </p:ext>
            </p:extLst>
          </p:nvPr>
        </p:nvGraphicFramePr>
        <p:xfrm>
          <a:off x="3564000" y="-57155"/>
          <a:ext cx="5580000" cy="69170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0"/>
                <a:gridCol w="900000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 8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Поляковська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Т.Я.)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(Поляковська Т.Я.)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А.О.)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(Проскуріна Е.М.)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Україна і світ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Баштан М.В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М.В.)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Уперенко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фінансова грамотність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Кісіль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А.В.)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 </a:t>
                      </a:r>
                      <a:endParaRPr sz="16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8,2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/>
              <a:t>8</a:t>
            </a:r>
            <a:r>
              <a:rPr lang="uk-UA" sz="4000" b="1" dirty="0" smtClean="0"/>
              <a:t>-А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Мартинюк Т.В.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02222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іагра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5119153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9190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3883214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іагра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467746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982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850254"/>
              </p:ext>
            </p:extLst>
          </p:nvPr>
        </p:nvGraphicFramePr>
        <p:xfrm>
          <a:off x="3564000" y="-13340"/>
          <a:ext cx="5580000" cy="6947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0"/>
                <a:gridCol w="900000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 8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Поляковська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Т.Я.)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(Поляковська Т.Я.)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Федорець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А.О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А.О.)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Україна і світ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Уперенко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Поляковська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Т.Я.)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фінансова грамотність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Кісіль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А.В.)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9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 </a:t>
                      </a:r>
                      <a:endParaRPr sz="16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9,7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8-Б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2968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err="1" smtClean="0">
                <a:latin typeface="+mj-lt"/>
              </a:rPr>
              <a:t>Поляковська</a:t>
            </a:r>
            <a:r>
              <a:rPr lang="uk-UA" sz="2400" b="1" dirty="0" smtClean="0">
                <a:latin typeface="+mj-lt"/>
              </a:rPr>
              <a:t> Т.Я.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96775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іагра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822811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623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475062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іагра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4074728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39063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0584011"/>
              </p:ext>
            </p:extLst>
          </p:nvPr>
        </p:nvGraphicFramePr>
        <p:xfrm>
          <a:off x="3564000" y="-13340"/>
          <a:ext cx="5580000" cy="6947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80000"/>
                <a:gridCol w="900000"/>
              </a:tblGrid>
              <a:tr h="55341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 8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Поляковська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Т.Я.)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7,1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(Донченко Т.Л.)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(Поляковська Т.Я.)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7,1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(Лещенко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А.О.)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(Проскуріна Е.М.)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французька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Долгінінська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І.Ю.)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7,9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Україна і світ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6,6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5,8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5,7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Уперенко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7,2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5,9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здоров'я, безпека, добробут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(Прокопова Є.В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фінансова грамотність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Кісіль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А.В.)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8,8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технології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252069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50174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9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 </a:t>
                      </a:r>
                      <a:endParaRPr sz="16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</a:tr>
              <a:tr h="31082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20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  <a:endParaRPr sz="20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7,9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8-В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29686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Прокопова Є.В.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25509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0388041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4295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9433263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3601770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324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86505"/>
              </p:ext>
            </p:extLst>
          </p:nvPr>
        </p:nvGraphicFramePr>
        <p:xfrm>
          <a:off x="3384001" y="-3"/>
          <a:ext cx="5759999" cy="68399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097"/>
                <a:gridCol w="659634"/>
                <a:gridCol w="659634"/>
                <a:gridCol w="659634"/>
              </a:tblGrid>
              <a:tr h="44003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23/24      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8 </a:t>
                      </a:r>
                      <a:r>
                        <a:rPr lang="ru-RU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9 </a:t>
                      </a:r>
                      <a:r>
                        <a:rPr lang="ru-RU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8,1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(Поляковська Т.Я.)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7,6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4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4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9,3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Чекменєва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В.В.)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(Бабич Т.А.)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8,7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Міхаль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іспанська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Хайлов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7,7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України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Алексєєнко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І.В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9,3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всесвітня історія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Алексєєнко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правознавство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(Андрєєва І.В.)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400" b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Трещаліна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Трещаліна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6,9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</a:rPr>
                        <a:t>6,5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7,3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Уперенко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8,6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6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7,2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7,0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11,0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основи здоров'я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9,8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трудове навчання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(Юрчук Н.В.)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10,9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трудове навчання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25476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Є.О.)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dirty="0">
                          <a:effectLst/>
                          <a:latin typeface="Times New Roman" panose="02020603050405020304" pitchFamily="18" charset="0"/>
                        </a:rPr>
                        <a:t>11,2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11,5</a:t>
                      </a:r>
                    </a:p>
                  </a:txBody>
                  <a:tcPr marL="9525" marR="9525" marT="9525" marB="0" anchor="b"/>
                </a:tc>
              </a:tr>
              <a:tr h="285638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середній бал</a:t>
                      </a:r>
                      <a:endParaRPr lang="uk-UA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8,9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9,0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9-А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err="1" smtClean="0">
                <a:latin typeface="+mj-lt"/>
              </a:rPr>
              <a:t>Кугаєвська</a:t>
            </a:r>
            <a:r>
              <a:rPr lang="uk-UA" sz="2400" b="1" dirty="0" smtClean="0">
                <a:latin typeface="+mj-lt"/>
              </a:rPr>
              <a:t> Н.Г.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09882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1997001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187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0960089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080831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8577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3930842"/>
              </p:ext>
            </p:extLst>
          </p:nvPr>
        </p:nvGraphicFramePr>
        <p:xfrm>
          <a:off x="3384001" y="-11"/>
          <a:ext cx="5759999" cy="68580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1097"/>
                <a:gridCol w="659634"/>
                <a:gridCol w="659634"/>
                <a:gridCol w="659634"/>
              </a:tblGrid>
              <a:tr h="59187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23/24       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7 </a:t>
                      </a:r>
                      <a:r>
                        <a:rPr lang="ru-RU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8 </a:t>
                      </a:r>
                      <a:r>
                        <a:rPr lang="ru-RU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9 </a:t>
                      </a:r>
                      <a:r>
                        <a:rPr lang="ru-RU" sz="14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</a:t>
                      </a: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(Поляковська Т.Я.)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</a:rPr>
                        <a:t>#</a:t>
                      </a: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</a:rPr>
                        <a:t>7,8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8,1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4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4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</a:t>
                      </a:r>
                      <a:r>
                        <a:rPr lang="uk-UA" sz="16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9,0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Чекменєва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В.В.)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</a:t>
                      </a: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А.О.)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smtClean="0"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іспанська мова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Хайлов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А.М.)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німецька мова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Галалу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України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8,7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всесвітня історія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Сафонов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К.А.)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8,7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правознавство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(Андрєєва І.В.)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6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600" b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7,8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8,2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М.В.)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7,8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Уперенко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О.І.)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Є 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9,4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600" b="1" i="0" u="none" strike="noStrike" cap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600" b="0" i="0" u="none" strike="noStrike" cap="none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(Шабалтас І.П.)</a:t>
                      </a:r>
                      <a:endParaRPr sz="160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7,4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8,5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основи здоров'я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(Шуліка Є.О.)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11,0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9,6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6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трудове навчання </a:t>
                      </a:r>
                      <a:r>
                        <a:rPr lang="uk-UA" sz="16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(Ченчик В.А.)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11,3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6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6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(Баштан М.А.)</a:t>
                      </a:r>
                      <a:endParaRPr sz="16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10,7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600" b="0" dirty="0">
                          <a:effectLst/>
                          <a:latin typeface="Times New Roman" panose="02020603050405020304" pitchFamily="18" charset="0"/>
                        </a:rPr>
                        <a:t>10,8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271023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uk-UA" sz="105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03627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середній бал</a:t>
                      </a:r>
                      <a:endParaRPr lang="uk-UA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uk-UA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9,1</a:t>
                      </a:r>
                      <a:endParaRPr lang="uk-UA" sz="1800" b="1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1430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/>
              <a:t>9</a:t>
            </a:r>
            <a:r>
              <a:rPr lang="uk-UA" sz="4000" b="1" dirty="0" smtClean="0"/>
              <a:t>-Б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Шуліка Є.О.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437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7181715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92596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015946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6695796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4052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47389365"/>
              </p:ext>
            </p:extLst>
          </p:nvPr>
        </p:nvGraphicFramePr>
        <p:xfrm>
          <a:off x="3384000" y="0"/>
          <a:ext cx="5760000" cy="6827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2727"/>
                <a:gridCol w="1047273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 10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(Логвин О.Ю.)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(Логвин О.Ю.)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Чекменєва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В.В.)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Черноіваненко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І.А.)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Міхаль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України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всесвітня історія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громадянська освіта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математика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Стецюра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І.М.)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Уперенко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захист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України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(Прокопова Є.В.)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(Василевський А.О.)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11,6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22860" marR="2286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</a:rPr>
                        <a:t>9,4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474762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10-А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Логвин О.Ю.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91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395707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054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984363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756775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0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7095014"/>
              </p:ext>
            </p:extLst>
          </p:nvPr>
        </p:nvGraphicFramePr>
        <p:xfrm>
          <a:off x="3384000" y="2"/>
          <a:ext cx="5760000" cy="68399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12727"/>
                <a:gridCol w="1047273"/>
              </a:tblGrid>
              <a:tr h="630887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 10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Поляковська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Т.Я.)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</a:rPr>
                        <a:t>9,0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Чекменєва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В.В.)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Міхаль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8,7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України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8,7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всесвітня історія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громадянська освіта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11,1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8,4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Уперенко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7,6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 Д.О.)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10,1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(Кривенко І.В.)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11,4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захист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України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</a:tr>
              <a:tr h="31026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</a:tr>
              <a:tr h="31034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22860" marR="22860" marT="0" marB="0" anchor="b"/>
                </a:tc>
              </a:tr>
              <a:tr h="31400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</a:rPr>
                        <a:t>9,7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4999" y="608620"/>
            <a:ext cx="1367035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10-Б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Кривенко І.В.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304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38273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3430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623190"/>
              </p:ext>
            </p:extLst>
          </p:nvPr>
        </p:nvGraphicFramePr>
        <p:xfrm>
          <a:off x="3505200" y="5410200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9270661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162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491319"/>
              </p:ext>
            </p:extLst>
          </p:nvPr>
        </p:nvGraphicFramePr>
        <p:xfrm>
          <a:off x="3384000" y="-5"/>
          <a:ext cx="5760000" cy="68256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10934"/>
                <a:gridCol w="724533"/>
                <a:gridCol w="724533"/>
              </a:tblGrid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10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 11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українська мова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(Логвин О.Ю.)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8,2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9,1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українська мова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uk-UA" sz="18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Кугаєвська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Н.Г.)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9,4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українська література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Логвин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О.Ю.)</a:t>
                      </a:r>
                      <a:endParaRPr lang="uk-UA" sz="1800" b="1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зарубіжна  література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uk-UA" sz="18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Чекменєва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В.В.</a:t>
                      </a:r>
                      <a:r>
                        <a:rPr lang="uk-UA" sz="18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англійська мова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Проскуріна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Е.М..)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8,3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англійська мова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uk-UA" sz="18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Федорець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А.О.)</a:t>
                      </a:r>
                      <a:endParaRPr lang="ru-RU" sz="18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історія</a:t>
                      </a:r>
                      <a:r>
                        <a:rPr lang="uk-UA" sz="18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України</a:t>
                      </a:r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(Мартинюк</a:t>
                      </a:r>
                      <a:r>
                        <a:rPr lang="uk-UA" sz="18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Т.В.)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7,7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9,2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всесвітня історія</a:t>
                      </a:r>
                      <a:r>
                        <a:rPr lang="uk-UA" sz="1800" b="1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(Мартинюк Т.В</a:t>
                      </a:r>
                      <a:r>
                        <a:rPr lang="uk-UA" sz="18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.)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8,0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громадянська освіта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ru-RU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математика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uk-UA" sz="18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Трещаліна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З.О.)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7,1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</a:rPr>
                        <a:t>8,5</a:t>
                      </a:r>
                      <a:endParaRPr lang="ru-RU" sz="1800" b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біологія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uk-UA" sz="18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Шабан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М.І.</a:t>
                      </a:r>
                      <a:r>
                        <a:rPr lang="uk-UA" sz="1800" b="0" i="0" u="none" strike="noStrike" baseline="0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)</a:t>
                      </a:r>
                      <a:endParaRPr lang="uk-UA" sz="1800" b="0" i="0" u="none" strike="noStrike" noProof="0" dirty="0" smtClean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10,0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10,5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географія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(Король О.І.)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фізика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</a:t>
                      </a:r>
                      <a:r>
                        <a:rPr lang="uk-UA" sz="1800" b="0" i="0" u="none" strike="noStrike" noProof="0" dirty="0" err="1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Шабалтас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 І.П.)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7,2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хімія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(Новіков Д.О.)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8,4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10,9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18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мистецтво </a:t>
                      </a:r>
                      <a:r>
                        <a:rPr lang="uk-UA" sz="1800" b="0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(Мартинюк Т.В.)</a:t>
                      </a:r>
                      <a:endParaRPr lang="uk-UA" sz="1800" b="0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12,0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9,5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10,3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Яворський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О.Г.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10,5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захист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України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10,3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(Прокопова Є.В.)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Times New Roman" panose="02020603050405020304" pitchFamily="18" charset="0"/>
                        </a:rPr>
                        <a:t>10,2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10,8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(Василевський А.О.)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11,7</a:t>
                      </a:r>
                    </a:p>
                  </a:txBody>
                  <a:tcPr marL="9525" marR="9525" marT="9525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endParaRPr lang="ru-RU" sz="1800" b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uk-UA" sz="2000" b="1" i="0" u="none" strike="noStrike" noProof="0" dirty="0" smtClean="0">
                          <a:solidFill>
                            <a:srgbClr val="000000"/>
                          </a:solidFill>
                          <a:effectLst/>
                          <a:latin typeface="Cambria" panose="02040503050406030204" pitchFamily="18" charset="0"/>
                        </a:rPr>
                        <a:t>середній бал</a:t>
                      </a:r>
                      <a:endParaRPr lang="uk-UA" sz="2000" b="1" i="0" u="none" strike="noStrike" noProof="0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</a:rPr>
                        <a:t>9,1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  <a:latin typeface="Times New Roman" panose="02020603050405020304" pitchFamily="18" charset="0"/>
                        </a:rPr>
                        <a:t>10,1</a:t>
                      </a: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47476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11-А</a:t>
            </a:r>
            <a:endParaRPr lang="ru-RU" sz="4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Проскуріна Е.М.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145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2108881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4232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3784553"/>
              </p:ext>
            </p:extLst>
          </p:nvPr>
        </p:nvGraphicFramePr>
        <p:xfrm>
          <a:off x="3505200" y="5486399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77165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0965380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9489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078624"/>
              </p:ext>
            </p:extLst>
          </p:nvPr>
        </p:nvGraphicFramePr>
        <p:xfrm>
          <a:off x="3384000" y="18008"/>
          <a:ext cx="5872361" cy="68399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0361"/>
                <a:gridCol w="756000"/>
                <a:gridCol w="756000"/>
              </a:tblGrid>
              <a:tr h="660864">
                <a:tc>
                  <a:txBody>
                    <a:bodyPr/>
                    <a:lstStyle/>
                    <a:p>
                      <a:pPr algn="l" fontAlgn="b"/>
                      <a:r>
                        <a:rPr lang="ru-RU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24/25       10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8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25/26       11 </a:t>
                      </a:r>
                      <a:r>
                        <a:rPr lang="ru-RU" sz="1800" b="1" i="0" u="none" strike="noStrike" dirty="0" err="1" smtClean="0">
                          <a:solidFill>
                            <a:schemeClr val="bg1"/>
                          </a:solidFill>
                          <a:effectLst/>
                          <a:latin typeface="Cambria" panose="02040503050406030204" pitchFamily="18" charset="0"/>
                        </a:rPr>
                        <a:t>кл</a:t>
                      </a:r>
                      <a:endParaRPr lang="ru-RU" sz="1800" b="1" i="0" u="none" strike="noStrike" dirty="0">
                        <a:solidFill>
                          <a:schemeClr val="bg1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7620" marR="7620" marT="7620" marB="0" anchor="ctr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Кугаєвська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Н.Г.)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9,4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dirty="0" smtClean="0">
                          <a:latin typeface="Cambria" pitchFamily="18" charset="0"/>
                          <a:ea typeface="Cambria" pitchFamily="18" charset="0"/>
                        </a:rPr>
                        <a:t>9,6</a:t>
                      </a:r>
                      <a:endParaRPr lang="ru-RU" sz="1800" b="0" dirty="0">
                        <a:effectLst/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 marL="22860" marR="22860" marT="0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українська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(Логвин О.Ю.)</a:t>
                      </a:r>
                      <a:endParaRPr sz="1800" b="1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9,3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зарубіжна  література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Чекменєва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В.В.)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10,7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англійська мова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Міхаль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Н.В.)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історія України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9,2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9,8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всесвітня історія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9,4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громадянська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освіта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10,9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/>
                      <a:r>
                        <a:rPr lang="uk-UA" sz="1800" dirty="0" smtClean="0">
                          <a:latin typeface="Cambria" pitchFamily="18" charset="0"/>
                          <a:ea typeface="Cambria" pitchFamily="18" charset="0"/>
                        </a:rPr>
                        <a:t>-</a:t>
                      </a:r>
                      <a:endParaRPr lang="ru-RU" sz="18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 marL="22860" marR="22860" marT="0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алгебра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9,4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геометрія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(Дементьєва О.В.)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8,9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9,3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біологія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Шабан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М.І.)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10,0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10,6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географія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(Король О.І.)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9,8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9,9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Cambria"/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Шабалтас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І.П.)</a:t>
                      </a:r>
                      <a:endParaRPr sz="1800" dirty="0"/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8,8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8,9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хімія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(Новіков</a:t>
                      </a:r>
                      <a:r>
                        <a:rPr lang="uk-UA" sz="1800" b="0" i="0" u="none" strike="noStrike" cap="none" baseline="0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Д.О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9,9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11,2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мистецтво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(Мартинюк Т.В.)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11,7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інформатика 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Яворська</a:t>
                      </a:r>
                      <a:r>
                        <a:rPr lang="uk-UA" sz="1800" b="0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Л.М.)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marL="0" marR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9,8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10,4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захист </a:t>
                      </a:r>
                      <a:r>
                        <a:rPr lang="uk-UA" sz="18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України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10,2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10,0</a:t>
                      </a:r>
                    </a:p>
                  </a:txBody>
                  <a:tcPr marL="9525" marR="9525" marT="9525" marB="0" anchor="b"/>
                </a:tc>
              </a:tr>
              <a:tr h="325007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sz="1800" b="1" i="0" u="none" strike="noStrike" cap="none" dirty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фізична культура 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(</a:t>
                      </a:r>
                      <a:r>
                        <a:rPr lang="uk-UA" sz="1800" b="0" i="0" u="none" strike="noStrike" cap="none" dirty="0" err="1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Русецький</a:t>
                      </a:r>
                      <a:r>
                        <a:rPr lang="uk-UA" sz="1800" b="0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 С.О.)</a:t>
                      </a: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800" b="0" dirty="0">
                          <a:effectLst/>
                          <a:latin typeface="Cambria" pitchFamily="18" charset="0"/>
                          <a:ea typeface="Cambria" pitchFamily="18" charset="0"/>
                        </a:rPr>
                        <a:t>11,5</a:t>
                      </a: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11,5</a:t>
                      </a:r>
                    </a:p>
                  </a:txBody>
                  <a:tcPr marL="9525" marR="9525" marT="9525" marB="0" anchor="b"/>
                </a:tc>
              </a:tr>
              <a:tr h="325086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0" i="0" u="none" strike="noStrike" cap="none" dirty="0">
                        <a:solidFill>
                          <a:srgbClr val="000000"/>
                        </a:solidFill>
                        <a:latin typeface="Cambria"/>
                        <a:ea typeface="Cambria"/>
                        <a:cs typeface="Cambria"/>
                        <a:sym typeface="Cambria"/>
                      </a:endParaRP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 marL="22860" marR="22860" marT="0" marB="0" anchor="b"/>
                </a:tc>
              </a:tr>
              <a:tr h="32892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2000" b="1" i="0" u="none" strike="noStrike" cap="none" dirty="0" smtClean="0">
                          <a:solidFill>
                            <a:srgbClr val="000000"/>
                          </a:solidFill>
                          <a:latin typeface="Cambria"/>
                          <a:ea typeface="Cambria"/>
                          <a:cs typeface="Cambria"/>
                          <a:sym typeface="Cambria"/>
                        </a:rPr>
                        <a:t>середній бал</a:t>
                      </a:r>
                    </a:p>
                  </a:txBody>
                  <a:tcPr marL="7625" marR="7625" marT="7625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2000" b="1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9,9</a:t>
                      </a:r>
                      <a:endParaRPr lang="ru-RU" sz="2000" b="1" dirty="0">
                        <a:effectLst/>
                        <a:latin typeface="Cambria" pitchFamily="18" charset="0"/>
                        <a:ea typeface="Cambria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effectLst/>
                          <a:latin typeface="Cambria" pitchFamily="18" charset="0"/>
                          <a:ea typeface="Cambria" pitchFamily="18" charset="0"/>
                        </a:rPr>
                        <a:t>10,1</a:t>
                      </a:r>
                    </a:p>
                  </a:txBody>
                  <a:tcPr marL="22860" marR="22860" marT="0" marB="0" anchor="b"/>
                </a:tc>
              </a:tr>
            </a:tbl>
          </a:graphicData>
        </a:graphic>
      </p:graphicFrame>
      <p:sp>
        <p:nvSpPr>
          <p:cNvPr id="2" name="AutoShape 4" descr="Школярів: векторна графіка, зображення, Школярів малюнки | Скачати з  Depositphoto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905000" y="608620"/>
            <a:ext cx="1371600" cy="609600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sz="4000" b="1" dirty="0" smtClean="0"/>
              <a:t>11-Б</a:t>
            </a:r>
            <a:endParaRPr lang="ru-RU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60375" y="1676400"/>
            <a:ext cx="33474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 smtClean="0">
                <a:latin typeface="+mj-lt"/>
              </a:rPr>
              <a:t>Класний керівник</a:t>
            </a:r>
          </a:p>
          <a:p>
            <a:r>
              <a:rPr lang="uk-UA" sz="2400" b="1" dirty="0" smtClean="0">
                <a:latin typeface="+mj-lt"/>
              </a:rPr>
              <a:t>Дементьєва О.В.</a:t>
            </a:r>
            <a:endParaRPr lang="ru-RU" sz="24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843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91937" y="609600"/>
            <a:ext cx="7239000" cy="1303867"/>
          </a:xfrm>
        </p:spPr>
        <p:txBody>
          <a:bodyPr/>
          <a:lstStyle/>
          <a:p>
            <a:r>
              <a:rPr lang="uk-UA" b="1" dirty="0" smtClean="0"/>
              <a:t>Середній бал по предметам</a:t>
            </a:r>
            <a:endParaRPr lang="ru-RU" b="1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4267328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43472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737518"/>
              </p:ext>
            </p:extLst>
          </p:nvPr>
        </p:nvGraphicFramePr>
        <p:xfrm>
          <a:off x="3505200" y="5486399"/>
          <a:ext cx="5638800" cy="126682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819831"/>
                <a:gridCol w="818969"/>
              </a:tblGrid>
              <a:tr h="177165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рівень 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Високий і достатній (без високого рівня)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достатній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 одному предмету середній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82880">
                <a:tc>
                  <a:txBody>
                    <a:bodyPr/>
                    <a:lstStyle/>
                    <a:p>
                      <a:pPr rtl="0" fontAlgn="b"/>
                      <a:r>
                        <a:rPr lang="uk-UA" sz="1600" b="1" noProof="0" dirty="0" smtClean="0">
                          <a:effectLst/>
                        </a:rPr>
                        <a:t>Мають початковий рівень</a:t>
                      </a:r>
                      <a:endParaRPr lang="uk-UA" sz="1600" b="1" noProof="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22860" marR="2286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uk-UA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</a:t>
                      </a:r>
                      <a:endParaRPr lang="uk-UA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5" name="Заголовок 2"/>
          <p:cNvSpPr txBox="1">
            <a:spLocks/>
          </p:cNvSpPr>
          <p:nvPr/>
        </p:nvSpPr>
        <p:spPr>
          <a:xfrm>
            <a:off x="972601" y="624110"/>
            <a:ext cx="7198799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uk-UA" b="1" dirty="0" smtClean="0"/>
              <a:t>Якість знань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459984"/>
              </p:ext>
            </p:extLst>
          </p:nvPr>
        </p:nvGraphicFramePr>
        <p:xfrm>
          <a:off x="504000" y="1629000"/>
          <a:ext cx="8640000" cy="360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5841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b="1" dirty="0" err="1"/>
              <a:t>Підсумки</a:t>
            </a:r>
            <a:r>
              <a:rPr lang="ru-RU" b="1" dirty="0"/>
              <a:t> </a:t>
            </a:r>
            <a:r>
              <a:rPr lang="ru-RU" b="1" dirty="0" err="1" smtClean="0"/>
              <a:t>навчальних</a:t>
            </a:r>
            <a:r>
              <a:rPr lang="ru-RU" b="1" dirty="0" smtClean="0"/>
              <a:t> </a:t>
            </a:r>
            <a:r>
              <a:rPr lang="ru-RU" b="1" dirty="0" err="1" smtClean="0"/>
              <a:t>досягнень</a:t>
            </a:r>
            <a:r>
              <a:rPr lang="ru-RU" b="1" dirty="0" smtClean="0"/>
              <a:t> по </a:t>
            </a:r>
            <a:r>
              <a:rPr lang="ru-RU" b="1" dirty="0" err="1" smtClean="0"/>
              <a:t>предметним</a:t>
            </a:r>
            <a:r>
              <a:rPr lang="ru-RU" b="1" dirty="0" smtClean="0"/>
              <a:t> </a:t>
            </a:r>
            <a:r>
              <a:rPr lang="ru-RU" b="1" dirty="0" err="1" smtClean="0"/>
              <a:t>галузям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2514600"/>
            <a:ext cx="7620660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78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7941743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61412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9674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36659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933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8379777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001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789091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8605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106468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314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35345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899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002737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932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Мовно-літературна        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0496792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2081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Математична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07586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5528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Математична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9012917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071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3378097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732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513795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055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4714879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4575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475525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327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1499555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79570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1971739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116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2440501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7261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Природнича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5719483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45135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Громадянська та </a:t>
            </a:r>
          </a:p>
          <a:p>
            <a:r>
              <a:rPr lang="uk-UA" b="1" dirty="0" smtClean="0"/>
              <a:t>історична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181828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099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Громадянська та </a:t>
            </a:r>
          </a:p>
          <a:p>
            <a:r>
              <a:rPr lang="uk-UA" b="1" dirty="0" smtClean="0"/>
              <a:t>історична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2344584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6413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err="1" smtClean="0"/>
              <a:t>Інформатична</a:t>
            </a:r>
            <a:r>
              <a:rPr lang="uk-UA" b="1" dirty="0" smtClean="0"/>
              <a:t>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8452380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05663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err="1" smtClean="0"/>
              <a:t>Інформатична</a:t>
            </a:r>
            <a:r>
              <a:rPr lang="uk-UA" b="1" dirty="0" smtClean="0"/>
              <a:t>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0980909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242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Технологічна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496656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5235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Мистецька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7408432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287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Мистецька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6060037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225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Соціальна </a:t>
            </a:r>
            <a:r>
              <a:rPr lang="ru-RU" b="1" dirty="0" smtClean="0"/>
              <a:t>та здоров</a:t>
            </a:r>
            <a:r>
              <a:rPr lang="uk-UA" b="1" dirty="0" err="1" smtClean="0"/>
              <a:t>’язбережувальна</a:t>
            </a:r>
            <a:r>
              <a:rPr lang="uk-UA" b="1" dirty="0" smtClean="0"/>
              <a:t> освітня галузь</a:t>
            </a:r>
            <a:endParaRPr lang="uk-UA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5317009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500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Соціальна </a:t>
            </a:r>
            <a:r>
              <a:rPr lang="ru-RU" b="1" dirty="0" smtClean="0"/>
              <a:t>та здоров</a:t>
            </a:r>
            <a:r>
              <a:rPr lang="uk-UA" b="1" dirty="0" err="1" smtClean="0"/>
              <a:t>’язбережувальна</a:t>
            </a:r>
            <a:r>
              <a:rPr lang="uk-UA" b="1" dirty="0" smtClean="0"/>
              <a:t> освітня галузь</a:t>
            </a:r>
            <a:endParaRPr lang="uk-UA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11689385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7665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Фізична культура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0800817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6172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Фізична культура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9915981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606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2"/>
          <p:cNvSpPr txBox="1">
            <a:spLocks/>
          </p:cNvSpPr>
          <p:nvPr/>
        </p:nvSpPr>
        <p:spPr>
          <a:xfrm>
            <a:off x="1600201" y="624110"/>
            <a:ext cx="75438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uk-UA" b="1" dirty="0" smtClean="0"/>
              <a:t>Захист України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17977118"/>
              </p:ext>
            </p:extLst>
          </p:nvPr>
        </p:nvGraphicFramePr>
        <p:xfrm>
          <a:off x="504000" y="1818000"/>
          <a:ext cx="8640000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1664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Легкий дым">
    <a:dk1>
      <a:sysClr val="windowText" lastClr="000000"/>
    </a:dk1>
    <a:lt1>
      <a:sysClr val="window" lastClr="FFFFFF"/>
    </a:lt1>
    <a:dk2>
      <a:srgbClr val="766F54"/>
    </a:dk2>
    <a:lt2>
      <a:srgbClr val="E3EACF"/>
    </a:lt2>
    <a:accent1>
      <a:srgbClr val="A53010"/>
    </a:accent1>
    <a:accent2>
      <a:srgbClr val="DE7E18"/>
    </a:accent2>
    <a:accent3>
      <a:srgbClr val="9F8351"/>
    </a:accent3>
    <a:accent4>
      <a:srgbClr val="728653"/>
    </a:accent4>
    <a:accent5>
      <a:srgbClr val="92AA4C"/>
    </a:accent5>
    <a:accent6>
      <a:srgbClr val="6AAC91"/>
    </a:accent6>
    <a:hlink>
      <a:srgbClr val="FB4A18"/>
    </a:hlink>
    <a:folHlink>
      <a:srgbClr val="FB9318"/>
    </a:folHlink>
  </a:clrScheme>
  <a:fontScheme name="Легкий дым">
    <a:majorFont>
      <a:latin typeface="Century Gothic"/>
      <a:ea typeface=""/>
      <a:cs typeface=""/>
      <a:font script="Jpan" typeface="メイリオ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entury Gothic"/>
      <a:ea typeface=""/>
      <a:cs typeface=""/>
      <a:font script="Jpan" typeface="メイリオ"/>
      <a:font script="Hang" typeface="HY중고딕"/>
      <a:font script="Hans" typeface="幼圆"/>
      <a:font script="Hant" typeface="微軟正黑體"/>
      <a:font script="Arab" typeface="Tahoma"/>
      <a:font script="Hebr" typeface="Gisha"/>
      <a:font script="Thai" typeface="DilleniaUPC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Легкий дым">
    <a:fillStyleLst>
      <a:solidFill>
        <a:schemeClr val="phClr"/>
      </a:solidFill>
      <a:solidFill>
        <a:schemeClr val="phClr">
          <a:tint val="70000"/>
          <a:lumMod val="104000"/>
        </a:schemeClr>
      </a:solidFill>
      <a:gradFill rotWithShape="1">
        <a:gsLst>
          <a:gs pos="0">
            <a:schemeClr val="phClr">
              <a:tint val="96000"/>
              <a:lumMod val="104000"/>
            </a:schemeClr>
          </a:gs>
          <a:gs pos="100000">
            <a:schemeClr val="phClr">
              <a:shade val="98000"/>
              <a:lumMod val="94000"/>
            </a:schemeClr>
          </a:gs>
        </a:gsLst>
        <a:lin ang="5400000" scaled="0"/>
      </a:gradFill>
    </a:fillStyleLst>
    <a:lnStyleLst>
      <a:ln w="9525" cap="rnd" cmpd="sng" algn="ctr">
        <a:solidFill>
          <a:schemeClr val="phClr">
            <a:shade val="90000"/>
          </a:schemeClr>
        </a:solidFill>
        <a:prstDash val="solid"/>
      </a:ln>
      <a:ln w="15875" cap="rnd" cmpd="sng" algn="ctr">
        <a:solidFill>
          <a:schemeClr val="phClr"/>
        </a:solidFill>
        <a:prstDash val="solid"/>
      </a:ln>
      <a:ln w="22225" cap="rnd" cmpd="sng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38100" dist="25400" dir="5400000" rotWithShape="0">
            <a:srgbClr val="000000">
              <a:alpha val="25000"/>
            </a:srgbClr>
          </a:outerShdw>
        </a:effectLst>
      </a:effectStyle>
      <a:effectStyle>
        <a:effectLst>
          <a:outerShdw blurRad="50800" dist="38100" dir="5400000" rotWithShape="0">
            <a:srgbClr val="000000">
              <a:alpha val="60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90000"/>
              <a:lumMod val="120000"/>
            </a:schemeClr>
          </a:gs>
          <a:gs pos="100000">
            <a:schemeClr val="phClr">
              <a:shade val="98000"/>
              <a:satMod val="120000"/>
              <a:lumMod val="98000"/>
            </a:schemeClr>
          </a:gs>
        </a:gsLst>
        <a:lin ang="5400000" scaled="0"/>
      </a:gradFill>
      <a:gradFill rotWithShape="1">
        <a:gsLst>
          <a:gs pos="0">
            <a:schemeClr val="phClr">
              <a:tint val="90000"/>
              <a:satMod val="92000"/>
              <a:lumMod val="120000"/>
            </a:schemeClr>
          </a:gs>
          <a:gs pos="100000">
            <a:schemeClr val="phClr">
              <a:shade val="98000"/>
              <a:satMod val="120000"/>
              <a:lumMod val="98000"/>
            </a:schemeClr>
          </a:gs>
        </a:gsLst>
        <a:path path="circle">
          <a:fillToRect l="50000" t="50000" r="100000" b="10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13866</TotalTime>
  <Words>4461</Words>
  <Application>Microsoft Office PowerPoint</Application>
  <PresentationFormat>Экран (4:3)</PresentationFormat>
  <Paragraphs>1594</Paragraphs>
  <Slides>110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110</vt:i4>
      </vt:variant>
    </vt:vector>
  </HeadingPairs>
  <TitlesOfParts>
    <vt:vector size="111" baseType="lpstr">
      <vt:lpstr>Легкий дым</vt:lpstr>
      <vt:lpstr>Звіт заступника директора з НВР  Ліцею №153 Юрчук Н.В. про підсумки навчальної діяльності учнів за  2025/2026 н.р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Якість знань за 2025/2026 н.р.</vt:lpstr>
      <vt:lpstr>Презентация PowerPoint</vt:lpstr>
      <vt:lpstr>Презентация PowerPoint</vt:lpstr>
      <vt:lpstr>Якість знань за 2025/2026 н.р. учнів початкової школи </vt:lpstr>
      <vt:lpstr>Якість знань за 2025/2026 н.р. учнів початкової школи </vt:lpstr>
      <vt:lpstr>Якість знань за 2025/2026 н.р. учнів середньої школи </vt:lpstr>
      <vt:lpstr>Якість знань за 2025/2026 н.р. учнів середньої школи </vt:lpstr>
      <vt:lpstr>Якість знань за 2025/2026 н.р. учнів середньої школи </vt:lpstr>
      <vt:lpstr>Якість знань за 2025/2026 н.р. учнів старшої школи </vt:lpstr>
      <vt:lpstr>Якість знань за 2025/2026 н.р. учнів старшої школи </vt:lpstr>
      <vt:lpstr>Якість знань за 2025/2026 н.р. учнів старшої школи </vt:lpstr>
      <vt:lpstr>Якість знань за 2025/2026 н.р.</vt:lpstr>
      <vt:lpstr>Якість знань за 2025/2026 н.р.</vt:lpstr>
      <vt:lpstr>Якість знань за 2025/2026 н.р.</vt:lpstr>
      <vt:lpstr>Якість знань за 2025/2026 н.р.</vt:lpstr>
      <vt:lpstr>Презентация PowerPoint</vt:lpstr>
      <vt:lpstr>5-А</vt:lpstr>
      <vt:lpstr>Середній бал по предметам</vt:lpstr>
      <vt:lpstr>Презентация PowerPoint</vt:lpstr>
      <vt:lpstr>5-Б</vt:lpstr>
      <vt:lpstr>Середній бал по предметам</vt:lpstr>
      <vt:lpstr>Презентация PowerPoint</vt:lpstr>
      <vt:lpstr>6-А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Середній бал по предметам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Natalya</cp:lastModifiedBy>
  <cp:revision>409</cp:revision>
  <dcterms:created xsi:type="dcterms:W3CDTF">2024-01-19T19:18:59Z</dcterms:created>
  <dcterms:modified xsi:type="dcterms:W3CDTF">2026-09-28T11:44:35Z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2022-09-29T00:00:00Z</vt:filetime>
  </property>
  <property fmtid="{D5CDD505-2E9C-101B-9397-08002B2CF9AE}" pid="3" name="Creator">
    <vt:lpwstr>Acrobat PDFMaker 10.1 для PowerPoint</vt:lpwstr>
  </property>
  <property fmtid="{D5CDD505-2E9C-101B-9397-08002B2CF9AE}" pid="4" name="LastSaved">
    <vt:filetime>2024-01-19T00:00:00Z</vt:filetime>
  </property>
  <property fmtid="{D5CDD505-2E9C-101B-9397-08002B2CF9AE}" pid="5" name="Producer">
    <vt:lpwstr>Adobe PDF Library 10.0</vt:lpwstr>
  </property>
</Properties>
</file>